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267" r:id="rId5"/>
    <p:sldId id="257" r:id="rId6"/>
    <p:sldId id="269" r:id="rId7"/>
    <p:sldId id="270" r:id="rId8"/>
    <p:sldId id="271" r:id="rId9"/>
    <p:sldId id="274" r:id="rId10"/>
    <p:sldId id="279" r:id="rId11"/>
    <p:sldId id="275" r:id="rId12"/>
    <p:sldId id="292" r:id="rId13"/>
    <p:sldId id="276" r:id="rId14"/>
    <p:sldId id="277" r:id="rId15"/>
    <p:sldId id="272" r:id="rId16"/>
    <p:sldId id="278" r:id="rId17"/>
    <p:sldId id="259" r:id="rId18"/>
    <p:sldId id="280" r:id="rId19"/>
    <p:sldId id="281" r:id="rId20"/>
    <p:sldId id="273" r:id="rId21"/>
    <p:sldId id="282" r:id="rId22"/>
    <p:sldId id="261" r:id="rId23"/>
    <p:sldId id="284" r:id="rId24"/>
    <p:sldId id="285" r:id="rId25"/>
    <p:sldId id="286" r:id="rId26"/>
    <p:sldId id="288" r:id="rId27"/>
    <p:sldId id="287" r:id="rId28"/>
    <p:sldId id="289" r:id="rId29"/>
    <p:sldId id="290" r:id="rId30"/>
    <p:sldId id="291" r:id="rId31"/>
    <p:sldId id="258" r:id="rId32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2874"/>
    <a:srgbClr val="1F497D"/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06799F8-075E-4A3A-A7F6-7FBC6576F1A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74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E47F476-161E-4A04-A0FB-965A0EEB4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32E49AB-875B-42C8-941C-0DE0DBD2D3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84D98C1-1D35-4AC1-86CE-3983443D2DC2}" type="datetime1">
              <a:rPr lang="ru-RU" smtClean="0"/>
              <a:t>09.01.2026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3EFBA4A-EC84-4A1C-951D-F76333FEE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60085306-E124-4DA3-9455-10E28A78F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5FAA0D8-202C-4D3D-887A-429ECB6FF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406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08F80-7E6B-44D5-A446-1C0594CA0811}" type="datetime1">
              <a:rPr lang="ru-RU" smtClean="0"/>
              <a:pPr/>
              <a:t>09.01.2026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014E932-560F-4669-93FB-097F2F5C11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9864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81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24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662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216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57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15128" y="1397977"/>
            <a:ext cx="8361229" cy="3007447"/>
          </a:xfrm>
        </p:spPr>
        <p:txBody>
          <a:bodyPr rtlCol="0" anchor="ctr" anchorCtr="0">
            <a:noAutofit/>
          </a:bodyPr>
          <a:lstStyle>
            <a:lvl1pPr algn="ctr">
              <a:defRPr sz="66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9906" y="4475023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8A44D028-484A-4016-A0FD-DCEBE353592D}" type="datetime1">
              <a:rPr lang="ru-RU" noProof="0" smtClean="0"/>
              <a:t>09.01.2026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Г-образная фигура 12">
            <a:extLst>
              <a:ext uri="{FF2B5EF4-FFF2-40B4-BE49-F238E27FC236}">
                <a16:creationId xmlns:a16="http://schemas.microsoft.com/office/drawing/2014/main" xmlns="" id="{79965FD7-DA9A-4AFB-B8C8-34AC1FEE9F72}"/>
              </a:ext>
            </a:extLst>
          </p:cNvPr>
          <p:cNvSpPr/>
          <p:nvPr userDrawn="1"/>
        </p:nvSpPr>
        <p:spPr>
          <a:xfrm flipV="1">
            <a:off x="887674" y="726883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Г-образная фигура 14">
            <a:extLst>
              <a:ext uri="{FF2B5EF4-FFF2-40B4-BE49-F238E27FC236}">
                <a16:creationId xmlns:a16="http://schemas.microsoft.com/office/drawing/2014/main" xmlns="" id="{92465177-72B9-4DCF-8F98-0C79F3EE32EC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Г-образная фигура 7">
            <a:extLst>
              <a:ext uri="{FF2B5EF4-FFF2-40B4-BE49-F238E27FC236}">
                <a16:creationId xmlns:a16="http://schemas.microsoft.com/office/drawing/2014/main" xmlns="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4408489"/>
          </a:xfrm>
          <a:prstGeom prst="corner">
            <a:avLst>
              <a:gd name="adj1" fmla="val 6149"/>
              <a:gd name="adj2" fmla="val 68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Г-образная фигура 11">
            <a:extLst>
              <a:ext uri="{FF2B5EF4-FFF2-40B4-BE49-F238E27FC236}">
                <a16:creationId xmlns:a16="http://schemas.microsoft.com/office/drawing/2014/main" xmlns="" id="{E864F603-D3F0-4241-9005-3F6C3BD62BEF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6773"/>
              <a:gd name="adj2" fmla="val 68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01295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 rtlCol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B0B504-960D-4FF3-82DC-E4C3635A674B}" type="datetime1">
              <a:rPr lang="ru-RU" noProof="0" smtClean="0"/>
              <a:t>09.01.2026</a:t>
            </a:fld>
            <a:endParaRPr lang="ru-RU" noProof="0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Г-образная фигура 10">
            <a:extLst>
              <a:ext uri="{FF2B5EF4-FFF2-40B4-BE49-F238E27FC236}">
                <a16:creationId xmlns:a16="http://schemas.microsoft.com/office/drawing/2014/main" xmlns="" id="{91236E78-C797-4C31-BA0C-DB193BAF6D2D}"/>
              </a:ext>
            </a:extLst>
          </p:cNvPr>
          <p:cNvSpPr/>
          <p:nvPr userDrawn="1"/>
        </p:nvSpPr>
        <p:spPr>
          <a:xfrm rot="10800000" flipV="1">
            <a:off x="8391654" y="1873024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Г-образная фигура 9">
            <a:extLst>
              <a:ext uri="{FF2B5EF4-FFF2-40B4-BE49-F238E27FC236}">
                <a16:creationId xmlns:a16="http://schemas.microsoft.com/office/drawing/2014/main" xmlns="" id="{BFA658F0-F295-40A9-8BA8-1F6CBDFBBE09}"/>
              </a:ext>
            </a:extLst>
          </p:cNvPr>
          <p:cNvSpPr/>
          <p:nvPr userDrawn="1"/>
        </p:nvSpPr>
        <p:spPr>
          <a:xfrm flipH="1">
            <a:off x="8152968" y="1752327"/>
            <a:ext cx="3152309" cy="4408489"/>
          </a:xfrm>
          <a:prstGeom prst="corner">
            <a:avLst>
              <a:gd name="adj1" fmla="val 7085"/>
              <a:gd name="adj2" fmla="val 775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4007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ADF7B7-CD0A-4A43-BE35-20EDFB8432A1}" type="datetime1">
              <a:rPr lang="ru-RU" noProof="0" smtClean="0"/>
              <a:t>09.01.2026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7254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6F59C7-98D5-4FFA-80E3-9889813E74BE}" type="datetime1">
              <a:rPr lang="ru-RU" noProof="0" smtClean="0"/>
              <a:t>09.01.2026</a:t>
            </a:fld>
            <a:endParaRPr lang="ru-RU" noProof="0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9014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, второй вариант">
    <p:bg bwMode="grayWhite">
      <p:bgPr>
        <a:gradFill flip="none" rotWithShape="1">
          <a:gsLst>
            <a:gs pos="0">
              <a:schemeClr val="tx2">
                <a:lumMod val="50000"/>
              </a:schemeClr>
            </a:gs>
            <a:gs pos="34000">
              <a:schemeClr val="tx2"/>
            </a:gs>
            <a:gs pos="66000">
              <a:schemeClr val="tx2">
                <a:lumMod val="75000"/>
              </a:schemeClr>
            </a:gs>
            <a:gs pos="97000">
              <a:schemeClr val="tx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-образная фигура 9">
            <a:extLst>
              <a:ext uri="{FF2B5EF4-FFF2-40B4-BE49-F238E27FC236}">
                <a16:creationId xmlns:a16="http://schemas.microsoft.com/office/drawing/2014/main" xmlns="" id="{13412040-642F-40C5-8AB5-C0E8D41B481B}"/>
              </a:ext>
            </a:extLst>
          </p:cNvPr>
          <p:cNvSpPr/>
          <p:nvPr userDrawn="1"/>
        </p:nvSpPr>
        <p:spPr>
          <a:xfrm flipV="1">
            <a:off x="870090" y="709300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 title="Боковая панель">
            <a:extLst>
              <a:ext uri="{FF2B5EF4-FFF2-40B4-BE49-F238E27FC236}">
                <a16:creationId xmlns:a16="http://schemas.microsoft.com/office/drawing/2014/main" xmlns="" id="{BADD331D-DA8D-4D47-A2BB-F4875FDB16A4}"/>
              </a:ext>
            </a:extLst>
          </p:cNvPr>
          <p:cNvSpPr/>
          <p:nvPr userDrawn="1"/>
        </p:nvSpPr>
        <p:spPr>
          <a:xfrm rot="5400000">
            <a:off x="5791174" y="457175"/>
            <a:ext cx="609651" cy="121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97977" y="1151796"/>
            <a:ext cx="9504485" cy="3007447"/>
          </a:xfrm>
        </p:spPr>
        <p:txBody>
          <a:bodyPr rtlCol="0" anchor="ctr" anchorCtr="0">
            <a:noAutofit/>
          </a:bodyPr>
          <a:lstStyle>
            <a:lvl1pPr algn="ctr">
              <a:defRPr sz="6600" cap="none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7977" y="4897053"/>
            <a:ext cx="9504485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rtl="0"/>
            <a:fld id="{7FB405CF-C7E9-4233-9137-7641E9EC63E9}" type="datetime1">
              <a:rPr lang="ru-RU" noProof="0" smtClean="0"/>
              <a:t>09.01.2026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Г-образная фигура 10">
            <a:extLst>
              <a:ext uri="{FF2B5EF4-FFF2-40B4-BE49-F238E27FC236}">
                <a16:creationId xmlns:a16="http://schemas.microsoft.com/office/drawing/2014/main" xmlns="" id="{68D376A1-CC76-4C90-B2CF-F89EA13E7942}"/>
              </a:ext>
            </a:extLst>
          </p:cNvPr>
          <p:cNvSpPr/>
          <p:nvPr userDrawn="1"/>
        </p:nvSpPr>
        <p:spPr>
          <a:xfrm rot="10800000" flipV="1">
            <a:off x="8549910" y="1820273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Г-образная фигура 7">
            <a:extLst>
              <a:ext uri="{FF2B5EF4-FFF2-40B4-BE49-F238E27FC236}">
                <a16:creationId xmlns:a16="http://schemas.microsoft.com/office/drawing/2014/main" xmlns="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3007448"/>
          </a:xfrm>
          <a:prstGeom prst="corner">
            <a:avLst>
              <a:gd name="adj1" fmla="val 6089"/>
              <a:gd name="adj2" fmla="val 676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Г-образная фигура 11">
            <a:extLst>
              <a:ext uri="{FF2B5EF4-FFF2-40B4-BE49-F238E27FC236}">
                <a16:creationId xmlns:a16="http://schemas.microsoft.com/office/drawing/2014/main" xmlns="" id="{E864F603-D3F0-4241-9005-3F6C3BD62BEF}"/>
              </a:ext>
            </a:extLst>
          </p:cNvPr>
          <p:cNvSpPr/>
          <p:nvPr userDrawn="1"/>
        </p:nvSpPr>
        <p:spPr>
          <a:xfrm flipH="1">
            <a:off x="8286317" y="1685653"/>
            <a:ext cx="3152309" cy="3007448"/>
          </a:xfrm>
          <a:prstGeom prst="corner">
            <a:avLst>
              <a:gd name="adj1" fmla="val 6089"/>
              <a:gd name="adj2" fmla="val 6442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3350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720213"/>
          </a:xfrm>
        </p:spPr>
        <p:txBody>
          <a:bodyPr rtlCol="0">
            <a:noAutofit/>
          </a:bodyPr>
          <a:lstStyle>
            <a:lvl1pPr>
              <a:defRPr sz="4800"/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84671"/>
            <a:ext cx="9601200" cy="438272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2538B1-C940-4406-BCB8-DC91D6A15B03}" type="datetime1">
              <a:rPr lang="ru-RU" noProof="0" smtClean="0"/>
              <a:t>09.01.2026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 6">
            <a:extLst>
              <a:ext uri="{FF2B5EF4-FFF2-40B4-BE49-F238E27FC236}">
                <a16:creationId xmlns:a16="http://schemas.microsoft.com/office/drawing/2014/main" xmlns="" id="{CBEFB83C-E1EC-41AC-BFF6-9D094E2D43C6}"/>
              </a:ext>
            </a:extLst>
          </p:cNvPr>
          <p:cNvCxnSpPr/>
          <p:nvPr userDrawn="1"/>
        </p:nvCxnSpPr>
        <p:spPr>
          <a:xfrm>
            <a:off x="1465008" y="1445344"/>
            <a:ext cx="9468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94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 и рисунком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xmlns="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C222C1B9-FA56-4CEA-AD98-25A595D942F8}"/>
              </a:ext>
            </a:extLst>
          </p:cNvPr>
          <p:cNvSpPr/>
          <p:nvPr userDrawn="1"/>
        </p:nvSpPr>
        <p:spPr bwMode="white">
          <a:xfrm>
            <a:off x="7040199" y="564425"/>
            <a:ext cx="4356000" cy="4464000"/>
          </a:xfrm>
          <a:prstGeom prst="ellipse">
            <a:avLst/>
          </a:prstGeom>
          <a:noFill/>
          <a:ln w="12382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 7" title="Фоновая фигура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4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55F6BDF-291F-4C2E-B9D8-9EC1D2DC17B1}" type="datetime1">
              <a:rPr lang="ru-RU" noProof="0" smtClean="0"/>
              <a:t>09.01.2026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Прямоугольник 8" title="Разделительная линия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9786B981-6A78-425B-97A2-BA24E40DB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761" y="670570"/>
            <a:ext cx="4151312" cy="4248000"/>
          </a:xfrm>
          <a:prstGeom prst="ellipse">
            <a:avLst/>
          </a:prstGeom>
          <a:ln w="38100">
            <a:solidFill>
              <a:schemeClr val="bg2"/>
            </a:solidFill>
          </a:ln>
          <a:effectLst>
            <a:innerShdw blurRad="114300">
              <a:prstClr val="black"/>
            </a:innerShdw>
          </a:effectLst>
        </p:spPr>
        <p:txBody>
          <a:bodyPr rtlCol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xmlns="" id="{A21C7D74-31FD-4638-819B-6F7351A17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7294" y="5188236"/>
            <a:ext cx="4858459" cy="1126906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rtlCol="0" anchor="ctr" anchorCtr="0"/>
          <a:lstStyle>
            <a:lvl1pPr marL="0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 marL="530352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9875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14447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901952" indent="0" algn="ctr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1" name="Г-образная фигура 20">
            <a:extLst>
              <a:ext uri="{FF2B5EF4-FFF2-40B4-BE49-F238E27FC236}">
                <a16:creationId xmlns:a16="http://schemas.microsoft.com/office/drawing/2014/main" xmlns="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Г-образная фигура 22">
            <a:extLst>
              <a:ext uri="{FF2B5EF4-FFF2-40B4-BE49-F238E27FC236}">
                <a16:creationId xmlns:a16="http://schemas.microsoft.com/office/drawing/2014/main" xmlns="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Г-образная фигура 23">
            <a:extLst>
              <a:ext uri="{FF2B5EF4-FFF2-40B4-BE49-F238E27FC236}">
                <a16:creationId xmlns:a16="http://schemas.microsoft.com/office/drawing/2014/main" xmlns="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-образная фигура 24">
            <a:extLst>
              <a:ext uri="{FF2B5EF4-FFF2-40B4-BE49-F238E27FC236}">
                <a16:creationId xmlns:a16="http://schemas.microsoft.com/office/drawing/2014/main" xmlns="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0844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xmlns="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 7" title="Фоновая фигура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4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6533E58D-9F3B-48E0-8486-BA34FFA7DE3F}" type="datetime1">
              <a:rPr lang="ru-RU" noProof="0" smtClean="0"/>
              <a:t>09.01.2026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Прямоугольник 8" title="Разделительная линия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Г-образная фигура 20">
            <a:extLst>
              <a:ext uri="{FF2B5EF4-FFF2-40B4-BE49-F238E27FC236}">
                <a16:creationId xmlns:a16="http://schemas.microsoft.com/office/drawing/2014/main" xmlns="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Г-образная фигура 22">
            <a:extLst>
              <a:ext uri="{FF2B5EF4-FFF2-40B4-BE49-F238E27FC236}">
                <a16:creationId xmlns:a16="http://schemas.microsoft.com/office/drawing/2014/main" xmlns="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Г-образная фигура 23">
            <a:extLst>
              <a:ext uri="{FF2B5EF4-FFF2-40B4-BE49-F238E27FC236}">
                <a16:creationId xmlns:a16="http://schemas.microsoft.com/office/drawing/2014/main" xmlns="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-образная фигура 24">
            <a:extLst>
              <a:ext uri="{FF2B5EF4-FFF2-40B4-BE49-F238E27FC236}">
                <a16:creationId xmlns:a16="http://schemas.microsoft.com/office/drawing/2014/main" xmlns="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ED439475-E625-4449-B42E-8F291D64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60" y="518474"/>
            <a:ext cx="4910394" cy="5759777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lang="en-US" sz="18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lang="en-US"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lang="en-US"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lang="en-US"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marL="0" lvl="0" indent="0" algn="ctr" rtl="0">
              <a:buNone/>
            </a:pPr>
            <a:r>
              <a:rPr lang="ru-RU" noProof="0"/>
              <a:t>Образец текста</a:t>
            </a:r>
          </a:p>
          <a:p>
            <a:pPr marL="0" lvl="1" indent="0" algn="ctr" rtl="0">
              <a:buNone/>
            </a:pPr>
            <a:r>
              <a:rPr lang="ru-RU" noProof="0"/>
              <a:t>Второй уровень</a:t>
            </a:r>
          </a:p>
          <a:p>
            <a:pPr marL="0" lvl="2" indent="0" algn="ctr" rtl="0">
              <a:buNone/>
            </a:pPr>
            <a:r>
              <a:rPr lang="ru-RU" noProof="0"/>
              <a:t>Третий уровень</a:t>
            </a:r>
          </a:p>
          <a:p>
            <a:pPr marL="0" lvl="3" indent="0" algn="ctr" rtl="0">
              <a:buNone/>
            </a:pPr>
            <a:r>
              <a:rPr lang="ru-RU" noProof="0"/>
              <a:t>Четвертый уровень</a:t>
            </a:r>
          </a:p>
          <a:p>
            <a:pPr marL="0" lvl="4" indent="0" algn="ctr" rtl="0">
              <a:buNone/>
            </a:pPr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8660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, 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 title="Фоновая фигура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xmlns="" id="{1F430D42-50DC-4502-A3E8-251FE7F0809D}"/>
              </a:ext>
            </a:extLst>
          </p:cNvPr>
          <p:cNvSpPr/>
          <p:nvPr userDrawn="1"/>
        </p:nvSpPr>
        <p:spPr>
          <a:xfrm>
            <a:off x="507591" y="5289755"/>
            <a:ext cx="5270049" cy="1012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3"/>
              </a:solidFill>
            </a:endParaRPr>
          </a:p>
        </p:txBody>
      </p:sp>
      <p:sp>
        <p:nvSpPr>
          <p:cNvPr id="11" name="Прямоугольник: Усеченные противолежащие углы 10">
            <a:extLst>
              <a:ext uri="{FF2B5EF4-FFF2-40B4-BE49-F238E27FC236}">
                <a16:creationId xmlns:a16="http://schemas.microsoft.com/office/drawing/2014/main" xmlns="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4732985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30776" y="444414"/>
            <a:ext cx="4644000" cy="1341602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4000"/>
              </a:lnSpc>
              <a:defRPr sz="34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E8A9B8D-2AF0-47C1-AFB2-AFA473452CA4}" type="datetime1">
              <a:rPr lang="ru-RU" noProof="0" smtClean="0"/>
              <a:t>09.01.2026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Прямоугольник 8" title="Разделительная линия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Г-образная фигура 11">
            <a:extLst>
              <a:ext uri="{FF2B5EF4-FFF2-40B4-BE49-F238E27FC236}">
                <a16:creationId xmlns:a16="http://schemas.microsoft.com/office/drawing/2014/main" xmlns="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sp>
        <p:nvSpPr>
          <p:cNvPr id="13" name="Г-образная фигура 12">
            <a:extLst>
              <a:ext uri="{FF2B5EF4-FFF2-40B4-BE49-F238E27FC236}">
                <a16:creationId xmlns:a16="http://schemas.microsoft.com/office/drawing/2014/main" xmlns="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3BDA3A4D-2561-4EEB-8787-E1A6525657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245" y="668595"/>
            <a:ext cx="4646651" cy="4198373"/>
          </a:xfrm>
          <a:prstGeom prst="snip2DiagRect">
            <a:avLst>
              <a:gd name="adj1" fmla="val 0"/>
              <a:gd name="adj2" fmla="val 10300"/>
            </a:avLst>
          </a:prstGeom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FBB32A6B-92AA-4208-9120-FFC166CE75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275" y="5352418"/>
            <a:ext cx="5148000" cy="900000"/>
          </a:xfrm>
          <a:solidFill>
            <a:schemeClr val="bg2"/>
          </a:solidFill>
          <a:effectLst>
            <a:innerShdw blurRad="114300">
              <a:prstClr val="black">
                <a:alpha val="34000"/>
              </a:prstClr>
            </a:innerShdw>
          </a:effectLst>
        </p:spPr>
        <p:txBody>
          <a:bodyPr rtlCol="0" anchor="ctr" anchorCtr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  <a:lvl2pPr marL="530352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2pPr>
            <a:lvl3pPr marL="9875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3pPr>
            <a:lvl4pPr marL="14447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4pPr>
            <a:lvl5pPr marL="1901952" indent="0" algn="ctr">
              <a:buFont typeface="Arial" panose="020B0604020202020204" pitchFamily="34" charset="0"/>
              <a:buNone/>
              <a:defRPr sz="1400">
                <a:solidFill>
                  <a:schemeClr val="accent3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0" name="Г-образная фигура 19">
            <a:extLst>
              <a:ext uri="{FF2B5EF4-FFF2-40B4-BE49-F238E27FC236}">
                <a16:creationId xmlns:a16="http://schemas.microsoft.com/office/drawing/2014/main" xmlns="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sp>
        <p:nvSpPr>
          <p:cNvPr id="21" name="Г-образная фигура 20">
            <a:extLst>
              <a:ext uri="{FF2B5EF4-FFF2-40B4-BE49-F238E27FC236}">
                <a16:creationId xmlns:a16="http://schemas.microsoft.com/office/drawing/2014/main" xmlns="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cxnSp>
        <p:nvCxnSpPr>
          <p:cNvPr id="23" name="Прямая соединительная линия 22">
            <a:extLst>
              <a:ext uri="{FF2B5EF4-FFF2-40B4-BE49-F238E27FC236}">
                <a16:creationId xmlns:a16="http://schemas.microsoft.com/office/drawing/2014/main" xmlns="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82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 title="Фоновая фигура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: Усеченные противолежащие углы 10">
            <a:extLst>
              <a:ext uri="{FF2B5EF4-FFF2-40B4-BE49-F238E27FC236}">
                <a16:creationId xmlns:a16="http://schemas.microsoft.com/office/drawing/2014/main" xmlns="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5945780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30776" y="436176"/>
            <a:ext cx="4644000" cy="1341602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4000"/>
              </a:lnSpc>
              <a:defRPr sz="34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0DE436B-AA2E-4BBC-9B20-7E2E324BF6AF}" type="datetime1">
              <a:rPr lang="ru-RU" noProof="0" smtClean="0"/>
              <a:t>09.01.2026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Прямоугольник 8" title="Разделительная линия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Г-образная фигура 11">
            <a:extLst>
              <a:ext uri="{FF2B5EF4-FFF2-40B4-BE49-F238E27FC236}">
                <a16:creationId xmlns:a16="http://schemas.microsoft.com/office/drawing/2014/main" xmlns="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sp>
        <p:nvSpPr>
          <p:cNvPr id="13" name="Г-образная фигура 12">
            <a:extLst>
              <a:ext uri="{FF2B5EF4-FFF2-40B4-BE49-F238E27FC236}">
                <a16:creationId xmlns:a16="http://schemas.microsoft.com/office/drawing/2014/main" xmlns="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D57F3340-8A42-40F0-BF5B-EEF6E3E88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6246" y="668595"/>
            <a:ext cx="4646651" cy="5383413"/>
          </a:xfrm>
          <a:custGeom>
            <a:avLst/>
            <a:gdLst>
              <a:gd name="connsiteX0" fmla="*/ 0 w 4646651"/>
              <a:gd name="connsiteY0" fmla="*/ 0 h 5383413"/>
              <a:gd name="connsiteX1" fmla="*/ 4168046 w 4646651"/>
              <a:gd name="connsiteY1" fmla="*/ 0 h 5383413"/>
              <a:gd name="connsiteX2" fmla="*/ 4646651 w 4646651"/>
              <a:gd name="connsiteY2" fmla="*/ 478605 h 5383413"/>
              <a:gd name="connsiteX3" fmla="*/ 4646651 w 4646651"/>
              <a:gd name="connsiteY3" fmla="*/ 5383413 h 5383413"/>
              <a:gd name="connsiteX4" fmla="*/ 478605 w 4646651"/>
              <a:gd name="connsiteY4" fmla="*/ 5383413 h 5383413"/>
              <a:gd name="connsiteX5" fmla="*/ 0 w 4646651"/>
              <a:gd name="connsiteY5" fmla="*/ 4904808 h 538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6651" h="5383413">
                <a:moveTo>
                  <a:pt x="0" y="0"/>
                </a:moveTo>
                <a:lnTo>
                  <a:pt x="4168046" y="0"/>
                </a:lnTo>
                <a:lnTo>
                  <a:pt x="4646651" y="478605"/>
                </a:lnTo>
                <a:lnTo>
                  <a:pt x="4646651" y="5383413"/>
                </a:lnTo>
                <a:lnTo>
                  <a:pt x="478605" y="5383413"/>
                </a:lnTo>
                <a:lnTo>
                  <a:pt x="0" y="4904808"/>
                </a:lnTo>
                <a:close/>
              </a:path>
            </a:pathLst>
          </a:custGeom>
          <a:ln w="57150">
            <a:solidFill>
              <a:schemeClr val="bg1"/>
            </a:solidFill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Г-образная фигура 19">
            <a:extLst>
              <a:ext uri="{FF2B5EF4-FFF2-40B4-BE49-F238E27FC236}">
                <a16:creationId xmlns:a16="http://schemas.microsoft.com/office/drawing/2014/main" xmlns="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sp>
        <p:nvSpPr>
          <p:cNvPr id="21" name="Г-образная фигура 20">
            <a:extLst>
              <a:ext uri="{FF2B5EF4-FFF2-40B4-BE49-F238E27FC236}">
                <a16:creationId xmlns:a16="http://schemas.microsoft.com/office/drawing/2014/main" xmlns="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cxnSp>
        <p:nvCxnSpPr>
          <p:cNvPr id="23" name="Прямая соединительная линия 22">
            <a:extLst>
              <a:ext uri="{FF2B5EF4-FFF2-40B4-BE49-F238E27FC236}">
                <a16:creationId xmlns:a16="http://schemas.microsoft.com/office/drawing/2014/main" xmlns="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78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blackWhite">
      <p:bgPr>
        <a:gradFill flip="none" rotWithShape="1">
          <a:gsLst>
            <a:gs pos="0">
              <a:schemeClr val="bg2">
                <a:lumMod val="50000"/>
              </a:schemeClr>
            </a:gs>
            <a:gs pos="33000">
              <a:schemeClr val="bg2"/>
            </a:gs>
            <a:gs pos="66000">
              <a:schemeClr val="bg2">
                <a:lumMod val="75000"/>
              </a:schemeClr>
            </a:gs>
            <a:gs pos="97000">
              <a:schemeClr val="bg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39766FF-2E5B-4390-A077-3C50F4CE4E45}" type="datetime1">
              <a:rPr lang="ru-RU" noProof="0" smtClean="0"/>
              <a:t>09.01.2026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Г-образная фигура 8">
            <a:extLst>
              <a:ext uri="{FF2B5EF4-FFF2-40B4-BE49-F238E27FC236}">
                <a16:creationId xmlns:a16="http://schemas.microsoft.com/office/drawing/2014/main" xmlns="" id="{BF5B4C6D-2825-4690-8D32-39CBF5E0F7E6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Г-образная фигура 7">
            <a:extLst>
              <a:ext uri="{FF2B5EF4-FFF2-40B4-BE49-F238E27FC236}">
                <a16:creationId xmlns:a16="http://schemas.microsoft.com/office/drawing/2014/main" xmlns="" id="{DFD43940-6D78-4E75-BDB6-8792768BB894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5837"/>
              <a:gd name="adj2" fmla="val 6502"/>
            </a:avLst>
          </a:prstGeom>
          <a:solidFill>
            <a:srgbClr val="EFEDE3"/>
          </a:solidFill>
          <a:ln>
            <a:solidFill>
              <a:srgbClr val="EFEDE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59214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D6DC7A-2B30-4DA5-83AF-530085FAEFDA}" type="datetime1">
              <a:rPr lang="ru-RU" noProof="0" smtClean="0"/>
              <a:t>09.01.2026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6885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 title="Боковая панель">
            <a:extLst>
              <a:ext uri="{FF2B5EF4-FFF2-40B4-BE49-F238E27FC236}">
                <a16:creationId xmlns:a16="http://schemas.microsoft.com/office/drawing/2014/main" xmlns="" id="{FFA7AFEF-D97A-4A94-A884-7F95E91332B7}"/>
              </a:ext>
            </a:extLst>
          </p:cNvPr>
          <p:cNvSpPr/>
          <p:nvPr userDrawn="1"/>
        </p:nvSpPr>
        <p:spPr>
          <a:xfrm>
            <a:off x="622095" y="0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983497E4-9A7A-409D-84E3-BA65B26BE651}" type="datetime1">
              <a:rPr lang="ru-RU" noProof="0" smtClean="0"/>
              <a:t>09.01.2026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algn="ctr" rtl="0"/>
            <a:r>
              <a:rPr lang="ru-RU" noProof="0"/>
              <a:t>Добавить нижний колонтитул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 title="Боковая панель"/>
          <p:cNvSpPr/>
          <p:nvPr/>
        </p:nvSpPr>
        <p:spPr>
          <a:xfrm>
            <a:off x="478095" y="376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630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8" r:id="rId4"/>
    <p:sldLayoutId id="2147483671" r:id="rId5"/>
    <p:sldLayoutId id="2147483669" r:id="rId6"/>
    <p:sldLayoutId id="214748367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732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4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304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7876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187702" indent="-28575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1889FE-7B85-40C7-8441-909223A9B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ru-RU" sz="4800" dirty="0"/>
              <a:t>Слет «Профессиональный старт» для учащихся VIII классов учреждений общего среднего образования в 2026 году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87DC842-2DF4-46F3-AEC5-E38386DA6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4302" y="5095460"/>
            <a:ext cx="9504485" cy="1086237"/>
          </a:xfrm>
        </p:spPr>
        <p:txBody>
          <a:bodyPr rtlCol="0">
            <a:normAutofit/>
          </a:bodyPr>
          <a:lstStyle/>
          <a:p>
            <a:pPr algn="r" rtl="0"/>
            <a:r>
              <a:rPr lang="ru-RU" dirty="0" err="1"/>
              <a:t>Журомская</a:t>
            </a:r>
            <a:r>
              <a:rPr lang="ru-RU" dirty="0"/>
              <a:t> Ирина Ивановна, </a:t>
            </a:r>
          </a:p>
          <a:p>
            <a:pPr algn="r" rtl="0"/>
            <a:r>
              <a:rPr lang="ru-RU" dirty="0"/>
              <a:t>заместитель директора по учебно-воспитательной работе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6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237" y="323491"/>
            <a:ext cx="9601200" cy="720213"/>
          </a:xfrm>
        </p:spPr>
        <p:txBody>
          <a:bodyPr/>
          <a:lstStyle/>
          <a:p>
            <a:r>
              <a:rPr lang="ru-RU" dirty="0"/>
              <a:t>КРИТЕРИИ ОЦЕНКИ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321718"/>
              </p:ext>
            </p:extLst>
          </p:nvPr>
        </p:nvGraphicFramePr>
        <p:xfrm>
          <a:off x="966160" y="1043704"/>
          <a:ext cx="10886536" cy="5670430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5426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08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396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7095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Критерии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Максимальное количество баллов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(35 баллов)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баллов по результатам оценивания работы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Соответствие содержания проекта выбранному образовательному направлению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 3 баллов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7072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Актуальность поставленной проблемы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 6 баллов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Теоретическая и практическая значимость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 7 баллов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Полнота проведенного исследования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 5 баллов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Уровень владения материалом по теме проекта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 4 баллов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Личный вклад в решение исследуемой проблемы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 5 баллов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Соответствие оформления работы требованиям к оформлению текстовых вариантов проектов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 5 баллов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676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962" y="219974"/>
            <a:ext cx="9601200" cy="1152554"/>
          </a:xfrm>
        </p:spPr>
        <p:txBody>
          <a:bodyPr/>
          <a:lstStyle/>
          <a:p>
            <a:r>
              <a:rPr lang="ru-RU" sz="4400" dirty="0"/>
              <a:t>КРИТЕРИИ ОЦЕНКИ ПРОЕКТА</a:t>
            </a:r>
            <a:br>
              <a:rPr lang="ru-RU" sz="4400" dirty="0"/>
            </a:br>
            <a:r>
              <a:rPr lang="ru-RU" sz="4400" dirty="0"/>
              <a:t> </a:t>
            </a:r>
            <a:r>
              <a:rPr lang="ru-RU" sz="3200" dirty="0"/>
              <a:t>для направления «Архитектура и дизайн»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456237"/>
              </p:ext>
            </p:extLst>
          </p:nvPr>
        </p:nvGraphicFramePr>
        <p:xfrm>
          <a:off x="940279" y="1476045"/>
          <a:ext cx="11076317" cy="5060471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6050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19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38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801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Критерии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Максимальное количество баллов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(50 баллов)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баллов по результатам оценивания работы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902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Соответствие содержания проекта выбранному образовательному направлению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3 баллов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349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Актуальность поставленной проблемы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6 баллов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349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Теоретическая и практическая значимость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7 баллов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349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Полнота проведенного исследования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5 баллов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349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владения материалом по теме проекта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4 баллов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349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Личный вклад в решение исследуемой проблемы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5 баллов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349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оформления работы требованиям к оформлению текстовых вариантов проектов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5 баллов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9349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Компоновка и передача пропорций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5 баллов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9349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Построение формы и передача объема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5 баллов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9349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Тональный разбор и цветовое решение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5 баллов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254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Заключительный этап отбора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484671"/>
            <a:ext cx="9710257" cy="4687529"/>
          </a:xfrm>
        </p:spPr>
        <p:txBody>
          <a:bodyPr/>
          <a:lstStyle/>
          <a:p>
            <a:pPr algn="just"/>
            <a:r>
              <a:rPr lang="ru-RU" dirty="0"/>
              <a:t>Проводится учреждением образования «Национальный детский технопарк» (</a:t>
            </a:r>
            <a:r>
              <a:rPr lang="ru-RU" sz="2000" dirty="0"/>
              <a:t>на основании списков учащихся и проектов, представленных оргкомитетами третьего этапа отбора).</a:t>
            </a:r>
          </a:p>
          <a:p>
            <a:pPr algn="just"/>
            <a:r>
              <a:rPr lang="ru-RU" dirty="0"/>
              <a:t>Оргкомитет заключительного этапа отбора учащихся оценивает проекты учащихся и формирует списки участников учебных смен (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по 10 человек на каждое направление обучения</a:t>
            </a:r>
            <a:r>
              <a:rPr lang="ru-RU" dirty="0"/>
              <a:t>).</a:t>
            </a:r>
          </a:p>
          <a:p>
            <a:pPr algn="just"/>
            <a:r>
              <a:rPr lang="ru-RU" dirty="0"/>
              <a:t>Списки участников, прошедших отбор учащихся для участия в учебных сменах, формируются Национальным детским технопарком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не позднее, чем за 14 рабочих дней до начала учебной смены (</a:t>
            </a:r>
            <a:r>
              <a:rPr lang="ru-RU" sz="1800" dirty="0"/>
              <a:t>Списочный состав участников учебных смен размещается на официальном сайте Национального детского технопарка и направляется </a:t>
            </a:r>
            <a:r>
              <a:rPr lang="ru-RU" sz="1800" dirty="0" smtClean="0"/>
              <a:t>в</a:t>
            </a:r>
            <a:br>
              <a:rPr lang="ru-RU" sz="1800" dirty="0" smtClean="0"/>
            </a:br>
            <a:r>
              <a:rPr lang="ru-RU" sz="1800" dirty="0" smtClean="0"/>
              <a:t>ГУО </a:t>
            </a:r>
            <a:r>
              <a:rPr lang="ru-RU" sz="1800" dirty="0"/>
              <a:t>«Гродненский областной центр технического творчества»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61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520" y="121697"/>
            <a:ext cx="11162581" cy="4424424"/>
          </a:xfrm>
        </p:spPr>
        <p:txBody>
          <a:bodyPr/>
          <a:lstStyle/>
          <a:p>
            <a:pPr algn="just"/>
            <a:r>
              <a:rPr lang="ru-RU" dirty="0"/>
              <a:t>Общее количество участников учебной смены: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не более 50 человек.</a:t>
            </a:r>
            <a:endParaRPr lang="ru-RU" dirty="0"/>
          </a:p>
          <a:p>
            <a:pPr algn="just"/>
            <a:r>
              <a:rPr lang="ru-RU" dirty="0"/>
              <a:t>Учебные смены проводятся в очной форме на базе Национального детского технопарка. </a:t>
            </a:r>
          </a:p>
          <a:p>
            <a:pPr algn="just"/>
            <a:r>
              <a:rPr lang="ru-RU" dirty="0"/>
              <a:t>Учащийся имеет право на участие в учебной смене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не более одного раза в учебном году.</a:t>
            </a:r>
          </a:p>
          <a:p>
            <a:pPr algn="just"/>
            <a:r>
              <a:rPr lang="ru-RU" dirty="0"/>
              <a:t>Не допускается участие учащихся в отдельных мероприятиях или части учебной программы: исключены заезды и выезды учащихся вне сроков, установленных настоящим Положением.</a:t>
            </a:r>
          </a:p>
          <a:p>
            <a:pPr algn="just"/>
            <a:r>
              <a:rPr lang="ru-RU" dirty="0"/>
              <a:t>В случае нарушений правил пребывания в Национальном детском технопарке или требований настоящего Положения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учащийся учебной смены может быть исключен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В случае досрочного прекращения образовательных отношений по инициативе учащегося,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 срок не позднее 4 календарных дней до начала учебной смены </a:t>
            </a:r>
            <a:r>
              <a:rPr lang="ru-RU" dirty="0"/>
              <a:t>на вакантное место на основании решения оргкомитета заключительного этапа принимаются учащиеся, следующие за ними по количеству набранных баллов в заключительном этапе отбора по направлению обучения.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45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9AF4B2-1DB7-414F-A4A4-4F72BEAF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z="3200" b="1" dirty="0">
                <a:solidFill>
                  <a:srgbClr val="002060"/>
                </a:solidFill>
              </a:rPr>
              <a:t>Учебные смены проводятся по следующему графику:</a:t>
            </a:r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xmlns="" id="{88A3B9A3-E4C7-4E87-9EAE-EBDC28D24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011" y="2113935"/>
            <a:ext cx="5952227" cy="2486568"/>
          </a:xfrm>
        </p:spPr>
        <p:txBody>
          <a:bodyPr rtlCol="0"/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1 смена - с 4 по 17 марта 2026 г.;</a:t>
            </a: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 2 смена - с 3 по 16 июня 2026 г.; </a:t>
            </a: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3 смена - с 30 сентября по 13 октября 2026 г.; </a:t>
            </a: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4 смена - с 26 ноября по </a:t>
            </a:r>
            <a:r>
              <a:rPr lang="ru-RU" b="1" dirty="0">
                <a:solidFill>
                  <a:srgbClr val="002060"/>
                </a:solidFill>
              </a:rPr>
              <a:t>9 декабря 2026 г.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" r="1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2691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4951" y="1570935"/>
            <a:ext cx="10463842" cy="4382729"/>
          </a:xfrm>
        </p:spPr>
        <p:txBody>
          <a:bodyPr/>
          <a:lstStyle/>
          <a:p>
            <a:pPr algn="just"/>
            <a:r>
              <a:rPr lang="ru-RU" dirty="0"/>
              <a:t>В первый день смены с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12:00 до 15:00 </a:t>
            </a:r>
            <a:r>
              <a:rPr lang="ru-RU" dirty="0"/>
              <a:t>по адресу: г. Минск, Университетский проезд, 72 («</a:t>
            </a:r>
            <a:r>
              <a:rPr lang="ru-RU" dirty="0" err="1"/>
              <a:t>Технодом</a:t>
            </a:r>
            <a:r>
              <a:rPr lang="ru-RU" dirty="0"/>
              <a:t>»).</a:t>
            </a:r>
          </a:p>
          <a:p>
            <a:pPr algn="just"/>
            <a:r>
              <a:rPr lang="ru-RU" dirty="0"/>
              <a:t>Участнику учебной смены необходимо предоставить следующие документы: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согласие родителей (законных представителей) учащихся на участие в учебной смене;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 индивидуальный учебный план по учебным предметам, утвержденный руководителем учреждения образования, в котором учащийся получает общее среднее образование;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 свидетельство о рождении учащегося (или иной документ, удостоверяющий личность);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72241" y="527649"/>
            <a:ext cx="9601200" cy="720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Регистрация и заселение</a:t>
            </a:r>
          </a:p>
        </p:txBody>
      </p:sp>
    </p:spTree>
    <p:extLst>
      <p:ext uri="{BB962C8B-B14F-4D97-AF65-F5344CB8AC3E}">
        <p14:creationId xmlns:p14="http://schemas.microsoft.com/office/powerpoint/2010/main" val="3243690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Регистрация и заселение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медицинскую справку о состоянии здоровья учащегося с указанием группы здоровья и группы по физкультуре (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форма 1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здр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/у-10</a:t>
            </a:r>
            <a:r>
              <a:rPr lang="ru-RU" dirty="0"/>
              <a:t>);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медицинскую справку для посещения бассейна;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 медицинскую справку об отсутствии контактов с инфекционными больными (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выданную не ранее, чем за три дня до заезда</a:t>
            </a:r>
            <a:r>
              <a:rPr lang="ru-RU" dirty="0"/>
              <a:t>);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выписку из медицинской карты с указанием точных диагнозов и ограничений при занятиях физической культурой.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600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Аннотация учебной смены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0261" y="3579029"/>
            <a:ext cx="262243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2400" dirty="0"/>
              <a:t>Учебная смена</a:t>
            </a:r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388413" y="1701865"/>
            <a:ext cx="280358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лекции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6815" y="1706815"/>
            <a:ext cx="2803585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теоретические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занятия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(по образовательным направлениям)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3876" y="1556193"/>
            <a:ext cx="2803585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практические занятия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(по образовательным направлениям)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8415" y="2375509"/>
            <a:ext cx="280358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семинары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88415" y="3021840"/>
            <a:ext cx="280358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экскурсии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22670" y="5336014"/>
            <a:ext cx="38655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общеобразовательные мероприятия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88412" y="3787736"/>
            <a:ext cx="280358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спортивные мероприятия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6815" y="3532862"/>
            <a:ext cx="280358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культурно-досуговые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3909" y="4966683"/>
            <a:ext cx="5587567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освоения содержания образовательных программ общего среднего образования по индивидуальным учебным планам</a:t>
            </a:r>
          </a:p>
        </p:txBody>
      </p:sp>
      <p:cxnSp>
        <p:nvCxnSpPr>
          <p:cNvPr id="18" name="Прямая со стрелкой 17"/>
          <p:cNvCxnSpPr>
            <a:stCxn id="5" idx="0"/>
            <a:endCxn id="7" idx="3"/>
          </p:cNvCxnSpPr>
          <p:nvPr/>
        </p:nvCxnSpPr>
        <p:spPr>
          <a:xfrm flipH="1" flipV="1">
            <a:off x="3950400" y="2445479"/>
            <a:ext cx="2591076" cy="11335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3"/>
          </p:cNvCxnSpPr>
          <p:nvPr/>
        </p:nvCxnSpPr>
        <p:spPr>
          <a:xfrm flipV="1">
            <a:off x="7852691" y="4107861"/>
            <a:ext cx="1615977" cy="251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1"/>
          </p:cNvCxnSpPr>
          <p:nvPr/>
        </p:nvCxnSpPr>
        <p:spPr>
          <a:xfrm flipH="1" flipV="1">
            <a:off x="3950400" y="4109798"/>
            <a:ext cx="1279861" cy="23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0" idx="1"/>
          </p:cNvCxnSpPr>
          <p:nvPr/>
        </p:nvCxnSpPr>
        <p:spPr>
          <a:xfrm flipV="1">
            <a:off x="7852690" y="2606342"/>
            <a:ext cx="1535725" cy="1266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6" idx="1"/>
          </p:cNvCxnSpPr>
          <p:nvPr/>
        </p:nvCxnSpPr>
        <p:spPr>
          <a:xfrm flipV="1">
            <a:off x="7812563" y="1932698"/>
            <a:ext cx="1575850" cy="1822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2" idx="0"/>
          </p:cNvCxnSpPr>
          <p:nvPr/>
        </p:nvCxnSpPr>
        <p:spPr>
          <a:xfrm>
            <a:off x="7852691" y="4453152"/>
            <a:ext cx="1802775" cy="8828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1" idx="1"/>
          </p:cNvCxnSpPr>
          <p:nvPr/>
        </p:nvCxnSpPr>
        <p:spPr>
          <a:xfrm flipV="1">
            <a:off x="7812563" y="3252673"/>
            <a:ext cx="1575852" cy="707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5" idx="0"/>
          </p:cNvCxnSpPr>
          <p:nvPr/>
        </p:nvCxnSpPr>
        <p:spPr>
          <a:xfrm flipH="1">
            <a:off x="3747693" y="4285428"/>
            <a:ext cx="1634969" cy="6812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6824780" y="2941188"/>
            <a:ext cx="7895" cy="6653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269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601200" cy="1109422"/>
          </a:xfrm>
        </p:spPr>
        <p:txBody>
          <a:bodyPr/>
          <a:lstStyle/>
          <a:p>
            <a:pPr algn="ctr"/>
            <a:r>
              <a:rPr lang="ru-RU" sz="2000" dirty="0"/>
              <a:t>ТРЕБОВАНИЯ к оформлению текстовых вариантов проектов, проектов по направлению «Архитектура и дизайн» для обучения учащихся VIII классов учреждений общего среднего образования </a:t>
            </a:r>
            <a:br>
              <a:rPr lang="ru-RU" sz="2000" dirty="0"/>
            </a:br>
            <a:r>
              <a:rPr lang="ru-RU" sz="2000" dirty="0"/>
              <a:t>в учебных сменах «Профессиональный старт»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484671"/>
            <a:ext cx="10705381" cy="438272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Композиционная структура текстовых вариантов проектов: </a:t>
            </a:r>
          </a:p>
          <a:p>
            <a:r>
              <a:rPr lang="ru-RU" dirty="0"/>
              <a:t>1) титульный лист; </a:t>
            </a:r>
          </a:p>
          <a:p>
            <a:r>
              <a:rPr lang="ru-RU" dirty="0"/>
              <a:t>2) оглавление;</a:t>
            </a:r>
          </a:p>
          <a:p>
            <a:r>
              <a:rPr lang="ru-RU" dirty="0"/>
              <a:t> 3) введение; </a:t>
            </a:r>
          </a:p>
          <a:p>
            <a:r>
              <a:rPr lang="ru-RU" dirty="0"/>
              <a:t>4) основная часть;</a:t>
            </a:r>
          </a:p>
          <a:p>
            <a:r>
              <a:rPr lang="ru-RU" dirty="0"/>
              <a:t>5) заключение; </a:t>
            </a:r>
          </a:p>
          <a:p>
            <a:r>
              <a:rPr lang="ru-RU" dirty="0"/>
              <a:t>6) библиографический список; </a:t>
            </a:r>
          </a:p>
          <a:p>
            <a:r>
              <a:rPr lang="ru-RU" dirty="0"/>
              <a:t>7) приложения (при необходимости)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7532" y="5657671"/>
            <a:ext cx="11119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Проект печатается на бумаге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формата А4 </a:t>
            </a:r>
            <a:r>
              <a:rPr lang="ru-RU" sz="2400" dirty="0">
                <a:solidFill>
                  <a:srgbClr val="002060"/>
                </a:solidFill>
              </a:rPr>
              <a:t>(с одной стороны листа, шрифт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</a:rPr>
              <a:t>Times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</a:rPr>
              <a:t>New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</a:rPr>
              <a:t>Roman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 14, через полтора интервала</a:t>
            </a:r>
            <a:r>
              <a:rPr lang="ru-RU" sz="2400" dirty="0">
                <a:solidFill>
                  <a:srgbClr val="002060"/>
                </a:solidFill>
              </a:rPr>
              <a:t>), красная строка 1,25 см. Объем -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не более 25 страниц</a:t>
            </a:r>
            <a:r>
              <a:rPr lang="ru-RU" sz="2400" dirty="0">
                <a:solidFill>
                  <a:srgbClr val="002060"/>
                </a:solidFill>
              </a:rPr>
              <a:t> без учета приложений.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4239980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BC9891-6751-47AC-8441-AE5A5C595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776" y="444114"/>
            <a:ext cx="4644000" cy="1341602"/>
          </a:xfrm>
        </p:spPr>
        <p:txBody>
          <a:bodyPr rtlCol="0">
            <a:noAutofit/>
          </a:bodyPr>
          <a:lstStyle/>
          <a:p>
            <a:pPr rtl="0"/>
            <a:r>
              <a:rPr lang="ru-RU" sz="3500" dirty="0"/>
              <a:t>Используйте этот слайд, если вам нужно больше содержимого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903E92E-7C10-4FDF-B7B0-BF5A5A7DC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/>
              <a:t>Здесь можно добавить краткое описание</a:t>
            </a:r>
          </a:p>
          <a:p>
            <a:pPr rtl="0"/>
            <a:endParaRPr lang="ru-RU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xmlns="" id="{5F0C8121-738F-4674-914D-B3EE5ED89F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r>
              <a:rPr lang="ru-RU" sz="3200" dirty="0">
                <a:solidFill>
                  <a:srgbClr val="1F497D"/>
                </a:solidFill>
              </a:rPr>
              <a:t>Титульный лист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0275" y="803191"/>
            <a:ext cx="514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Титульный лист является первой страницей текстового варианта проекта. </a:t>
            </a:r>
          </a:p>
          <a:p>
            <a:pPr algn="just"/>
            <a:r>
              <a:rPr lang="ru-RU" dirty="0"/>
              <a:t>В верхнем поле указывается полное наименование учреждения образования. В среднем поле дается название проекта (приводится без слова «тема» и в кавычки не заключается).</a:t>
            </a:r>
          </a:p>
          <a:p>
            <a:pPr algn="just"/>
            <a:r>
              <a:rPr lang="ru-RU" dirty="0"/>
              <a:t>Далее, с выравниванием по правому краю титульного листа, указываются фамилия и имя разработчика (разработчиков) проекта, а ниже - должность руководителя, его фамилия, имя, отчество. В нижнем поле указывается место выполнения проекта и год его разработки.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998" y="0"/>
            <a:ext cx="5472972" cy="728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9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BDF258-FBDF-4B27-9629-7EDE5A44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Направления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76B044-A495-4FDE-B341-D8F787F3B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ru-RU" dirty="0"/>
          </a:p>
          <a:p>
            <a:r>
              <a:rPr lang="ru-RU" dirty="0"/>
              <a:t>Робототехника и </a:t>
            </a:r>
            <a:r>
              <a:rPr lang="ru-RU" dirty="0" err="1"/>
              <a:t>прототипирование</a:t>
            </a:r>
            <a:endParaRPr lang="ru-RU" dirty="0"/>
          </a:p>
          <a:p>
            <a:r>
              <a:rPr lang="ru-RU" dirty="0"/>
              <a:t>Информационные системы и технологии</a:t>
            </a:r>
          </a:p>
          <a:p>
            <a:r>
              <a:rPr lang="ru-RU" dirty="0"/>
              <a:t>Архитектура и дизайн</a:t>
            </a:r>
          </a:p>
          <a:p>
            <a:r>
              <a:rPr lang="ru-RU" dirty="0"/>
              <a:t>Естественно-научное</a:t>
            </a:r>
          </a:p>
          <a:p>
            <a:r>
              <a:rPr lang="ru-RU" dirty="0"/>
              <a:t>Инженерно-техническое</a:t>
            </a:r>
          </a:p>
        </p:txBody>
      </p:sp>
    </p:spTree>
    <p:extLst>
      <p:ext uri="{BB962C8B-B14F-4D97-AF65-F5344CB8AC3E}">
        <p14:creationId xmlns:p14="http://schemas.microsoft.com/office/powerpoint/2010/main" val="26845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Оглавление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0574" y="1324351"/>
            <a:ext cx="38962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После титульного листа помещается оглавление, в котором приводятся все разделы проекта и указываются номера страниц.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88" y="82288"/>
            <a:ext cx="4997254" cy="682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16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2467" b="1618"/>
          <a:stretch/>
        </p:blipFill>
        <p:spPr>
          <a:xfrm>
            <a:off x="6746254" y="1"/>
            <a:ext cx="5106440" cy="686662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Введение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4234" y="812289"/>
            <a:ext cx="49170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Во введении обосновываются актуальность и новизна выбранной темы, цель и содержание поставленных задач, формулируется объект и предмет исследования, а также гипотеза, дается краткий обзор литературы по теме, указываются избранные методы исследования. В конце вводной части раскрывается структура проекта, дается перечень его структурных элементов.</a:t>
            </a:r>
          </a:p>
        </p:txBody>
      </p:sp>
    </p:spTree>
    <p:extLst>
      <p:ext uri="{BB962C8B-B14F-4D97-AF65-F5344CB8AC3E}">
        <p14:creationId xmlns:p14="http://schemas.microsoft.com/office/powerpoint/2010/main" val="2361057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Основная часть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4775" y="1643285"/>
            <a:ext cx="45826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главах основной части рассматриваются ведущие вопросы темы.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389" y="0"/>
            <a:ext cx="4966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92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Основная часть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4775" y="1643285"/>
            <a:ext cx="45826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главах основной части рассматриваются ведущие вопросы темы.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021" y="0"/>
            <a:ext cx="4888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35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Заключение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4775" y="1966451"/>
            <a:ext cx="44618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Проект завершается заключением. В нем делаются выводы о проделанной работе.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372" y="0"/>
            <a:ext cx="4996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83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r="3005" b="4403"/>
          <a:stretch/>
        </p:blipFill>
        <p:spPr>
          <a:xfrm>
            <a:off x="6826170" y="0"/>
            <a:ext cx="4983392" cy="694053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Библиографический список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75" y="1293963"/>
            <a:ext cx="5181076" cy="271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2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Серия авторских работ может быть представлена в любой из трех категорий творчества: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766644" cy="4388615"/>
          </a:xfrm>
        </p:spPr>
        <p:txBody>
          <a:bodyPr/>
          <a:lstStyle/>
          <a:p>
            <a:r>
              <a:rPr lang="ru-RU" dirty="0"/>
              <a:t>рисунок;</a:t>
            </a:r>
          </a:p>
          <a:p>
            <a:r>
              <a:rPr lang="ru-RU" dirty="0"/>
              <a:t> живопись;</a:t>
            </a:r>
          </a:p>
          <a:p>
            <a:r>
              <a:rPr lang="ru-RU" dirty="0"/>
              <a:t> композиция.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Техника выполнения – свободная: </a:t>
            </a:r>
          </a:p>
          <a:p>
            <a:r>
              <a:rPr lang="ru-RU" dirty="0"/>
              <a:t>ручная графика (акварель, гуашь, акрил, карандаш, смешанная техника) ;</a:t>
            </a:r>
          </a:p>
          <a:p>
            <a:r>
              <a:rPr lang="ru-RU" dirty="0"/>
              <a:t>компьютерная графика.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Работы направляются в виде файлов в форматах </a:t>
            </a:r>
            <a:r>
              <a:rPr lang="ru-RU" b="1" dirty="0"/>
              <a:t>JPG, PNG, PDF, </a:t>
            </a:r>
            <a:r>
              <a:rPr lang="ru-RU" b="1" dirty="0" err="1"/>
              <a:t>pptx</a:t>
            </a:r>
            <a:r>
              <a:rPr lang="ru-RU" b="1" dirty="0"/>
              <a:t> </a:t>
            </a:r>
            <a:r>
              <a:rPr lang="ru-RU" dirty="0"/>
              <a:t>(по выбору).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«Архитектура и дизайн»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0275" y="1422253"/>
            <a:ext cx="48557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Для участия в отборе по направлению «Архитектура и дизайн» к проекту прилагается серия авторских работ (не менее трех) произвольной тематики, не имеющих аналогов либо выполненных на основе стилизации аналога</a:t>
            </a:r>
          </a:p>
        </p:txBody>
      </p:sp>
    </p:spTree>
    <p:extLst>
      <p:ext uri="{BB962C8B-B14F-4D97-AF65-F5344CB8AC3E}">
        <p14:creationId xmlns:p14="http://schemas.microsoft.com/office/powerpoint/2010/main" val="1679873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854" r="22878"/>
          <a:stretch/>
        </p:blipFill>
        <p:spPr>
          <a:xfrm>
            <a:off x="810883" y="-78539"/>
            <a:ext cx="6797615" cy="3632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053" y="2033385"/>
            <a:ext cx="8059947" cy="4824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1048" y="974785"/>
            <a:ext cx="1828801" cy="7418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8" name="Прямая со стрелкой 7"/>
          <p:cNvCxnSpPr>
            <a:stCxn id="6" idx="3"/>
          </p:cNvCxnSpPr>
          <p:nvPr/>
        </p:nvCxnSpPr>
        <p:spPr>
          <a:xfrm>
            <a:off x="2889849" y="1345721"/>
            <a:ext cx="5305245" cy="11128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98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F28594-E3E7-4921-BB26-C93A4252F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cap="none" dirty="0">
                <a:latin typeface="Impact" panose="020B080603090205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8254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Учебные 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«Занимательная робототехника»</a:t>
            </a:r>
          </a:p>
          <a:p>
            <a:r>
              <a:rPr lang="ru-RU" dirty="0"/>
              <a:t>«Современные компьютерные технологии»</a:t>
            </a:r>
          </a:p>
          <a:p>
            <a:r>
              <a:rPr lang="ru-RU" dirty="0"/>
              <a:t>«В мире архитектуры и дизайна»</a:t>
            </a:r>
          </a:p>
          <a:p>
            <a:r>
              <a:rPr lang="ru-RU" dirty="0"/>
              <a:t>«Основы рационального природопользования»</a:t>
            </a:r>
          </a:p>
          <a:p>
            <a:r>
              <a:rPr lang="ru-RU" dirty="0"/>
              <a:t>«Основы инженерно-технического творчества»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/>
              <a:t>Каждая учебная программа рассчитана на 30 часов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18196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 участию в учебных сменах (при успешном прохождении отбора) допускаются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3045125"/>
            <a:ext cx="9601200" cy="2822275"/>
          </a:xfrm>
        </p:spPr>
        <p:txBody>
          <a:bodyPr/>
          <a:lstStyle/>
          <a:p>
            <a:pPr algn="just"/>
            <a:r>
              <a:rPr lang="ru-RU" dirty="0"/>
              <a:t>учащиеся VIII классов инженерно-технических центров учреждений общего среднего образования; </a:t>
            </a:r>
          </a:p>
          <a:p>
            <a:pPr algn="just"/>
            <a:r>
              <a:rPr lang="ru-RU" dirty="0"/>
              <a:t>учащиеся VIII классов учреждений общего среднего образования, проявляющие интерес к научно-технической и инновационной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24261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Организационный  комитет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2038" y="1484671"/>
            <a:ext cx="11059064" cy="4382729"/>
          </a:xfrm>
        </p:spPr>
        <p:txBody>
          <a:bodyPr/>
          <a:lstStyle/>
          <a:p>
            <a:pPr algn="just"/>
            <a:r>
              <a:rPr lang="ru-RU" dirty="0"/>
              <a:t>Оргкомитеты первого этапа    на базе учреждений общего среднего образования, в которых обучаются учащиеся 8 классов </a:t>
            </a:r>
            <a:r>
              <a:rPr lang="ru-RU" sz="1800" dirty="0"/>
              <a:t>(принимают проекты учащихся, рассматривают поданные проекты, формируют заявку и направляют в следующий этап отбора и др.) (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не более 5 проектов</a:t>
            </a:r>
            <a:r>
              <a:rPr lang="ru-RU" sz="1800" dirty="0"/>
              <a:t>).</a:t>
            </a:r>
          </a:p>
          <a:p>
            <a:pPr algn="just"/>
            <a:r>
              <a:rPr lang="ru-RU" dirty="0"/>
              <a:t>Оргкомитеты второго этапа        на базе отделов (управлений) образования </a:t>
            </a:r>
            <a:r>
              <a:rPr lang="ru-RU" sz="1800" dirty="0"/>
              <a:t>(принимают заявки и проекты учащихся, рассматривают поданные заявки и проекты, направляют в следующий этап отбора и др.)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(не более 10 проектов, но не менее 1 проекта по каждому из пяти направлений учебных смен)</a:t>
            </a:r>
          </a:p>
          <a:p>
            <a:pPr algn="just"/>
            <a:r>
              <a:rPr lang="ru-RU" dirty="0"/>
              <a:t>Оргкомитет третьего этапа на базе      ГУО «Гродненский областной центр технического творчества» с участием ГУО «Гродненский областной институт развития образования» </a:t>
            </a:r>
            <a:r>
              <a:rPr lang="ru-RU" sz="1800" dirty="0"/>
              <a:t>(принимает заявки и проекты учащихся, рассматривает поданные заявки и проекты, направляют в оргкомитет заключительного этапа отбора списки претендентов для участия в дальнейшем отборе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(не более 30 проектов, но не менее 3 проектов по каждому из пяти направлений учебных смен)</a:t>
            </a:r>
            <a:r>
              <a:rPr lang="ru-RU" sz="1800" dirty="0"/>
              <a:t> </a:t>
            </a:r>
            <a:r>
              <a:rPr lang="ru-RU" dirty="0"/>
              <a:t>в электронном варианте на электронную почту profstart@ndtp.by.</a:t>
            </a:r>
            <a:endParaRPr lang="ru-RU" sz="1800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585604" y="1587259"/>
            <a:ext cx="586596" cy="294851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172200" y="2994247"/>
            <a:ext cx="586596" cy="294851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837872" y="4525991"/>
            <a:ext cx="586596" cy="294851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8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161925"/>
            <a:ext cx="1045845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4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77" y="0"/>
            <a:ext cx="10438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54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49" y="854015"/>
            <a:ext cx="10739303" cy="47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17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4952" y="328732"/>
            <a:ext cx="10670874" cy="5468219"/>
          </a:xfrm>
        </p:spPr>
        <p:txBody>
          <a:bodyPr/>
          <a:lstStyle/>
          <a:p>
            <a:pPr marL="0" lvl="1" indent="0" algn="just">
              <a:buNone/>
            </a:pPr>
            <a:r>
              <a:rPr lang="ru-RU" dirty="0" smtClean="0"/>
              <a:t>В ГУО «Гродненский областной центр технического творчества» направляются работы на электронный адрес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mail@goctt.by </a:t>
            </a:r>
            <a:r>
              <a:rPr lang="ru-RU" dirty="0" smtClean="0"/>
              <a:t>по </a:t>
            </a:r>
            <a:r>
              <a:rPr lang="ru-RU" dirty="0"/>
              <a:t>направлениям:</a:t>
            </a:r>
          </a:p>
          <a:p>
            <a:r>
              <a:rPr lang="ru-RU" dirty="0" smtClean="0"/>
              <a:t>Робототехника </a:t>
            </a:r>
            <a:r>
              <a:rPr lang="ru-RU" dirty="0"/>
              <a:t>и </a:t>
            </a:r>
            <a:r>
              <a:rPr lang="ru-RU" dirty="0" err="1" smtClean="0"/>
              <a:t>прототипирование</a:t>
            </a:r>
            <a:endParaRPr lang="ru-RU" dirty="0"/>
          </a:p>
          <a:p>
            <a:r>
              <a:rPr lang="ru-RU" dirty="0"/>
              <a:t>Архитектура и </a:t>
            </a:r>
            <a:r>
              <a:rPr lang="ru-RU" dirty="0" smtClean="0"/>
              <a:t>дизайн</a:t>
            </a:r>
            <a:endParaRPr lang="ru-RU" dirty="0"/>
          </a:p>
          <a:p>
            <a:r>
              <a:rPr lang="ru-RU" dirty="0" smtClean="0"/>
              <a:t>Инженерно-техническое</a:t>
            </a: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ГУО «Гродненский областной институт развития образования» направляются работы на электронный адрес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Umo.groiro@gmail.com </a:t>
            </a:r>
            <a:r>
              <a:rPr lang="ru-RU" dirty="0"/>
              <a:t>по направлениям</a:t>
            </a:r>
            <a:r>
              <a:rPr lang="ru-RU" dirty="0" smtClean="0"/>
              <a:t>:</a:t>
            </a:r>
          </a:p>
          <a:p>
            <a:r>
              <a:rPr lang="ru-RU" dirty="0"/>
              <a:t>Информационные системы и </a:t>
            </a:r>
            <a:r>
              <a:rPr lang="ru-RU" dirty="0" smtClean="0"/>
              <a:t>технологии</a:t>
            </a:r>
            <a:endParaRPr lang="ru-RU" dirty="0"/>
          </a:p>
          <a:p>
            <a:r>
              <a:rPr lang="ru-RU" dirty="0" smtClean="0"/>
              <a:t>Естественно-научное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23070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ustom 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9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Профессиональный старт.potx" id="{24C71A48-2AE3-48C8-B3B5-26C7E4E1E6C1}" vid="{189072BC-5B88-4B61-A11D-3157336FF83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385ACAB-C996-4B2F-9E78-9D032D37D8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C31DB6-321D-4487-B0E2-6DD8623328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8E1E7B-2E87-4FF3-8F3F-2C35BCD32914}">
  <ds:schemaRefs>
    <ds:schemaRef ds:uri="http://schemas.microsoft.com/office/2006/documentManagement/types"/>
    <ds:schemaRef ds:uri="6dc4bcd6-49db-4c07-9060-8acfc67cef9f"/>
    <ds:schemaRef ds:uri="http://schemas.microsoft.com/office/infopath/2007/PartnerControls"/>
    <ds:schemaRef ds:uri="http://purl.org/dc/elements/1.1/"/>
    <ds:schemaRef ds:uri="fb0879af-3eba-417a-a55a-ffe6dcd6ca77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Профессиональный старт</Template>
  <TotalTime>0</TotalTime>
  <Words>1382</Words>
  <Application>Microsoft Office PowerPoint</Application>
  <PresentationFormat>Широкоэкранный</PresentationFormat>
  <Paragraphs>185</Paragraphs>
  <Slides>28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Franklin Gothic Book</vt:lpstr>
      <vt:lpstr>Impact</vt:lpstr>
      <vt:lpstr>Times New Roman</vt:lpstr>
      <vt:lpstr>Wingdings</vt:lpstr>
      <vt:lpstr>Уголки</vt:lpstr>
      <vt:lpstr>Слет «Профессиональный старт» для учащихся VIII классов учреждений общего среднего образования в 2026 году</vt:lpstr>
      <vt:lpstr>Направления </vt:lpstr>
      <vt:lpstr>Учебные  программы</vt:lpstr>
      <vt:lpstr>К участию в учебных сменах (при успешном прохождении отбора) допускаются</vt:lpstr>
      <vt:lpstr>Организационный  комитет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ОЦЕНКИ ПРОЕКТА</vt:lpstr>
      <vt:lpstr>КРИТЕРИИ ОЦЕНКИ ПРОЕКТА  для направления «Архитектура и дизайн»</vt:lpstr>
      <vt:lpstr>Заключительный этап отбора </vt:lpstr>
      <vt:lpstr>Презентация PowerPoint</vt:lpstr>
      <vt:lpstr>Учебные смены проводятся по следующему графику:</vt:lpstr>
      <vt:lpstr>Презентация PowerPoint</vt:lpstr>
      <vt:lpstr>Регистрация и заселение</vt:lpstr>
      <vt:lpstr>Аннотация учебной смены</vt:lpstr>
      <vt:lpstr>ТРЕБОВАНИЯ к оформлению текстовых вариантов проектов, проектов по направлению «Архитектура и дизайн» для обучения учащихся VIII классов учреждений общего среднего образования  в учебных сменах «Профессиональный старт» </vt:lpstr>
      <vt:lpstr>Используйте этот слайд, если вам нужно больше содержимого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Серия авторских работ может быть представлена в любой из трех категорий творчества: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2026-01-08T05:54:39Z</dcterms:created>
  <dcterms:modified xsi:type="dcterms:W3CDTF">2026-01-09T08:55:49Z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