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6" r:id="rId15"/>
    <p:sldId id="287" r:id="rId16"/>
    <p:sldId id="288" r:id="rId17"/>
    <p:sldId id="289" r:id="rId18"/>
    <p:sldId id="283" r:id="rId19"/>
    <p:sldId id="269" r:id="rId20"/>
    <p:sldId id="273" r:id="rId21"/>
    <p:sldId id="275" r:id="rId22"/>
    <p:sldId id="284" r:id="rId23"/>
    <p:sldId id="285" r:id="rId2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46" d="100"/>
          <a:sy n="46" d="100"/>
        </p:scale>
        <p:origin x="-1644" y="-5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533" y="33985"/>
            <a:ext cx="11586210" cy="1392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5992" y="1756918"/>
            <a:ext cx="10798175" cy="2151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828799"/>
            <a:ext cx="3208826" cy="241468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2575" y="33985"/>
            <a:ext cx="9672167" cy="4296355"/>
          </a:xfrm>
          <a:prstGeom prst="rect">
            <a:avLst/>
          </a:prstGeom>
        </p:spPr>
        <p:txBody>
          <a:bodyPr vert="horz" wrap="square" lIns="0" tIns="292404" rIns="0" bIns="0" rtlCol="0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ГУО «Гродненский областной центр </a:t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коррекционно-развивающего обучения</a:t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и реабилитации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Синдром дефицита внимания и </a:t>
            </a:r>
            <a:r>
              <a:rPr lang="ru-RU" sz="40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гиперактивности</a:t>
            </a: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  <a:b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медицинский аспект</a:t>
            </a:r>
            <a:r>
              <a:rPr lang="ru-RU" sz="4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sz="4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693252" cy="15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5000" y="58857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Врач-психиатр </a:t>
            </a:r>
          </a:p>
          <a:p>
            <a:pPr algn="r">
              <a:spcBef>
                <a:spcPts val="0"/>
              </a:spcBef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Дудко Дарья Игоревна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user\Рабочий стол\картин\vospitanije_trudnih_detej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56" y="4354316"/>
            <a:ext cx="329345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89818" y="3763873"/>
            <a:ext cx="3200400" cy="2121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697" y="135001"/>
            <a:ext cx="2490470" cy="844550"/>
            <a:chOff x="446697" y="135001"/>
            <a:chExt cx="2490470" cy="844550"/>
          </a:xfrm>
        </p:grpSpPr>
        <p:sp>
          <p:nvSpPr>
            <p:cNvPr id="3" name="object 3"/>
            <p:cNvSpPr/>
            <p:nvPr/>
          </p:nvSpPr>
          <p:spPr>
            <a:xfrm>
              <a:off x="453047" y="141351"/>
              <a:ext cx="2477770" cy="831850"/>
            </a:xfrm>
            <a:custGeom>
              <a:avLst/>
              <a:gdLst/>
              <a:ahLst/>
              <a:cxnLst/>
              <a:rect l="l" t="t" r="r" b="b"/>
              <a:pathLst>
                <a:path w="2477770" h="831850">
                  <a:moveTo>
                    <a:pt x="2338666" y="0"/>
                  </a:moveTo>
                  <a:lnTo>
                    <a:pt x="138544" y="0"/>
                  </a:lnTo>
                  <a:lnTo>
                    <a:pt x="94752" y="7058"/>
                  </a:lnTo>
                  <a:lnTo>
                    <a:pt x="56721" y="26716"/>
                  </a:lnTo>
                  <a:lnTo>
                    <a:pt x="26730" y="56701"/>
                  </a:lnTo>
                  <a:lnTo>
                    <a:pt x="7062" y="94739"/>
                  </a:lnTo>
                  <a:lnTo>
                    <a:pt x="0" y="138556"/>
                  </a:lnTo>
                  <a:lnTo>
                    <a:pt x="0" y="692785"/>
                  </a:lnTo>
                  <a:lnTo>
                    <a:pt x="7062" y="736553"/>
                  </a:lnTo>
                  <a:lnTo>
                    <a:pt x="26730" y="774585"/>
                  </a:lnTo>
                  <a:lnTo>
                    <a:pt x="56721" y="804588"/>
                  </a:lnTo>
                  <a:lnTo>
                    <a:pt x="94752" y="824271"/>
                  </a:lnTo>
                  <a:lnTo>
                    <a:pt x="138544" y="831341"/>
                  </a:lnTo>
                  <a:lnTo>
                    <a:pt x="2338666" y="831341"/>
                  </a:lnTo>
                  <a:lnTo>
                    <a:pt x="2382435" y="824271"/>
                  </a:lnTo>
                  <a:lnTo>
                    <a:pt x="2420467" y="804588"/>
                  </a:lnTo>
                  <a:lnTo>
                    <a:pt x="2450470" y="774585"/>
                  </a:lnTo>
                  <a:lnTo>
                    <a:pt x="2470153" y="736553"/>
                  </a:lnTo>
                  <a:lnTo>
                    <a:pt x="2477223" y="692785"/>
                  </a:lnTo>
                  <a:lnTo>
                    <a:pt x="2477223" y="138556"/>
                  </a:lnTo>
                  <a:lnTo>
                    <a:pt x="2470153" y="94739"/>
                  </a:lnTo>
                  <a:lnTo>
                    <a:pt x="2450470" y="56701"/>
                  </a:lnTo>
                  <a:lnTo>
                    <a:pt x="2420467" y="26716"/>
                  </a:lnTo>
                  <a:lnTo>
                    <a:pt x="2382435" y="7058"/>
                  </a:lnTo>
                  <a:lnTo>
                    <a:pt x="2338666" y="0"/>
                  </a:lnTo>
                  <a:close/>
                </a:path>
              </a:pathLst>
            </a:custGeom>
            <a:solidFill>
              <a:srgbClr val="C5B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3047" y="141351"/>
              <a:ext cx="2477770" cy="831850"/>
            </a:xfrm>
            <a:custGeom>
              <a:avLst/>
              <a:gdLst/>
              <a:ahLst/>
              <a:cxnLst/>
              <a:rect l="l" t="t" r="r" b="b"/>
              <a:pathLst>
                <a:path w="2477770" h="831850">
                  <a:moveTo>
                    <a:pt x="0" y="138556"/>
                  </a:moveTo>
                  <a:lnTo>
                    <a:pt x="7062" y="94739"/>
                  </a:lnTo>
                  <a:lnTo>
                    <a:pt x="26730" y="56701"/>
                  </a:lnTo>
                  <a:lnTo>
                    <a:pt x="56721" y="26716"/>
                  </a:lnTo>
                  <a:lnTo>
                    <a:pt x="94752" y="7058"/>
                  </a:lnTo>
                  <a:lnTo>
                    <a:pt x="138544" y="0"/>
                  </a:lnTo>
                  <a:lnTo>
                    <a:pt x="2338666" y="0"/>
                  </a:lnTo>
                  <a:lnTo>
                    <a:pt x="2382435" y="7058"/>
                  </a:lnTo>
                  <a:lnTo>
                    <a:pt x="2420467" y="26716"/>
                  </a:lnTo>
                  <a:lnTo>
                    <a:pt x="2450470" y="56701"/>
                  </a:lnTo>
                  <a:lnTo>
                    <a:pt x="2470153" y="94739"/>
                  </a:lnTo>
                  <a:lnTo>
                    <a:pt x="2477223" y="138556"/>
                  </a:lnTo>
                  <a:lnTo>
                    <a:pt x="2477223" y="692785"/>
                  </a:lnTo>
                  <a:lnTo>
                    <a:pt x="2470153" y="736553"/>
                  </a:lnTo>
                  <a:lnTo>
                    <a:pt x="2450470" y="774585"/>
                  </a:lnTo>
                  <a:lnTo>
                    <a:pt x="2420467" y="804588"/>
                  </a:lnTo>
                  <a:lnTo>
                    <a:pt x="2382435" y="824271"/>
                  </a:lnTo>
                  <a:lnTo>
                    <a:pt x="2338666" y="831341"/>
                  </a:lnTo>
                  <a:lnTo>
                    <a:pt x="138544" y="831341"/>
                  </a:lnTo>
                  <a:lnTo>
                    <a:pt x="94752" y="824271"/>
                  </a:lnTo>
                  <a:lnTo>
                    <a:pt x="56721" y="804588"/>
                  </a:lnTo>
                  <a:lnTo>
                    <a:pt x="26730" y="774585"/>
                  </a:lnTo>
                  <a:lnTo>
                    <a:pt x="7062" y="736553"/>
                  </a:lnTo>
                  <a:lnTo>
                    <a:pt x="0" y="692785"/>
                  </a:lnTo>
                  <a:lnTo>
                    <a:pt x="0" y="13855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622283" y="176529"/>
            <a:ext cx="2839085" cy="843915"/>
            <a:chOff x="8622283" y="176529"/>
            <a:chExt cx="2839085" cy="843915"/>
          </a:xfrm>
        </p:grpSpPr>
        <p:sp>
          <p:nvSpPr>
            <p:cNvPr id="6" name="object 6"/>
            <p:cNvSpPr/>
            <p:nvPr/>
          </p:nvSpPr>
          <p:spPr>
            <a:xfrm>
              <a:off x="8628633" y="182879"/>
              <a:ext cx="2826385" cy="831215"/>
            </a:xfrm>
            <a:custGeom>
              <a:avLst/>
              <a:gdLst/>
              <a:ahLst/>
              <a:cxnLst/>
              <a:rect l="l" t="t" r="r" b="b"/>
              <a:pathLst>
                <a:path w="2826384" h="831215">
                  <a:moveTo>
                    <a:pt x="2687701" y="0"/>
                  </a:moveTo>
                  <a:lnTo>
                    <a:pt x="138557" y="0"/>
                  </a:lnTo>
                  <a:lnTo>
                    <a:pt x="94739" y="7058"/>
                  </a:lnTo>
                  <a:lnTo>
                    <a:pt x="56701" y="26716"/>
                  </a:lnTo>
                  <a:lnTo>
                    <a:pt x="26716" y="56701"/>
                  </a:lnTo>
                  <a:lnTo>
                    <a:pt x="7058" y="94739"/>
                  </a:lnTo>
                  <a:lnTo>
                    <a:pt x="0" y="138556"/>
                  </a:lnTo>
                  <a:lnTo>
                    <a:pt x="0" y="692785"/>
                  </a:lnTo>
                  <a:lnTo>
                    <a:pt x="7058" y="736540"/>
                  </a:lnTo>
                  <a:lnTo>
                    <a:pt x="26716" y="774540"/>
                  </a:lnTo>
                  <a:lnTo>
                    <a:pt x="56701" y="804506"/>
                  </a:lnTo>
                  <a:lnTo>
                    <a:pt x="94739" y="824157"/>
                  </a:lnTo>
                  <a:lnTo>
                    <a:pt x="138557" y="831215"/>
                  </a:lnTo>
                  <a:lnTo>
                    <a:pt x="2687701" y="831215"/>
                  </a:lnTo>
                  <a:lnTo>
                    <a:pt x="2731518" y="824157"/>
                  </a:lnTo>
                  <a:lnTo>
                    <a:pt x="2769556" y="804506"/>
                  </a:lnTo>
                  <a:lnTo>
                    <a:pt x="2799541" y="774540"/>
                  </a:lnTo>
                  <a:lnTo>
                    <a:pt x="2819199" y="736540"/>
                  </a:lnTo>
                  <a:lnTo>
                    <a:pt x="2826258" y="692785"/>
                  </a:lnTo>
                  <a:lnTo>
                    <a:pt x="2826258" y="138556"/>
                  </a:lnTo>
                  <a:lnTo>
                    <a:pt x="2819199" y="94739"/>
                  </a:lnTo>
                  <a:lnTo>
                    <a:pt x="2799541" y="56701"/>
                  </a:lnTo>
                  <a:lnTo>
                    <a:pt x="2769556" y="26716"/>
                  </a:lnTo>
                  <a:lnTo>
                    <a:pt x="2731518" y="7058"/>
                  </a:lnTo>
                  <a:lnTo>
                    <a:pt x="2687701" y="0"/>
                  </a:lnTo>
                  <a:close/>
                </a:path>
              </a:pathLst>
            </a:custGeom>
            <a:solidFill>
              <a:srgbClr val="C5B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28633" y="182879"/>
              <a:ext cx="2826385" cy="831215"/>
            </a:xfrm>
            <a:custGeom>
              <a:avLst/>
              <a:gdLst/>
              <a:ahLst/>
              <a:cxnLst/>
              <a:rect l="l" t="t" r="r" b="b"/>
              <a:pathLst>
                <a:path w="2826384" h="831215">
                  <a:moveTo>
                    <a:pt x="0" y="138556"/>
                  </a:moveTo>
                  <a:lnTo>
                    <a:pt x="7058" y="94739"/>
                  </a:lnTo>
                  <a:lnTo>
                    <a:pt x="26716" y="56701"/>
                  </a:lnTo>
                  <a:lnTo>
                    <a:pt x="56701" y="26716"/>
                  </a:lnTo>
                  <a:lnTo>
                    <a:pt x="94739" y="7058"/>
                  </a:lnTo>
                  <a:lnTo>
                    <a:pt x="138557" y="0"/>
                  </a:lnTo>
                  <a:lnTo>
                    <a:pt x="2687701" y="0"/>
                  </a:lnTo>
                  <a:lnTo>
                    <a:pt x="2731518" y="7058"/>
                  </a:lnTo>
                  <a:lnTo>
                    <a:pt x="2769556" y="26716"/>
                  </a:lnTo>
                  <a:lnTo>
                    <a:pt x="2799541" y="56701"/>
                  </a:lnTo>
                  <a:lnTo>
                    <a:pt x="2819199" y="94739"/>
                  </a:lnTo>
                  <a:lnTo>
                    <a:pt x="2826258" y="138556"/>
                  </a:lnTo>
                  <a:lnTo>
                    <a:pt x="2826258" y="692785"/>
                  </a:lnTo>
                  <a:lnTo>
                    <a:pt x="2819199" y="736540"/>
                  </a:lnTo>
                  <a:lnTo>
                    <a:pt x="2799541" y="774540"/>
                  </a:lnTo>
                  <a:lnTo>
                    <a:pt x="2769556" y="804506"/>
                  </a:lnTo>
                  <a:lnTo>
                    <a:pt x="2731518" y="824157"/>
                  </a:lnTo>
                  <a:lnTo>
                    <a:pt x="2687701" y="831215"/>
                  </a:lnTo>
                  <a:lnTo>
                    <a:pt x="138557" y="831215"/>
                  </a:lnTo>
                  <a:lnTo>
                    <a:pt x="94739" y="824157"/>
                  </a:lnTo>
                  <a:lnTo>
                    <a:pt x="56701" y="804506"/>
                  </a:lnTo>
                  <a:lnTo>
                    <a:pt x="26716" y="774540"/>
                  </a:lnTo>
                  <a:lnTo>
                    <a:pt x="7058" y="736540"/>
                  </a:lnTo>
                  <a:lnTo>
                    <a:pt x="0" y="692785"/>
                  </a:lnTo>
                  <a:lnTo>
                    <a:pt x="0" y="13855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045077" y="85471"/>
            <a:ext cx="3421379" cy="1384300"/>
            <a:chOff x="4045077" y="85471"/>
            <a:chExt cx="3421379" cy="1384300"/>
          </a:xfrm>
        </p:grpSpPr>
        <p:sp>
          <p:nvSpPr>
            <p:cNvPr id="9" name="object 9"/>
            <p:cNvSpPr/>
            <p:nvPr/>
          </p:nvSpPr>
          <p:spPr>
            <a:xfrm>
              <a:off x="4051427" y="91821"/>
              <a:ext cx="3408679" cy="1371600"/>
            </a:xfrm>
            <a:custGeom>
              <a:avLst/>
              <a:gdLst/>
              <a:ahLst/>
              <a:cxnLst/>
              <a:rect l="l" t="t" r="r" b="b"/>
              <a:pathLst>
                <a:path w="3408679" h="1371600">
                  <a:moveTo>
                    <a:pt x="3179699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3179699" y="1371600"/>
                  </a:lnTo>
                  <a:lnTo>
                    <a:pt x="3225765" y="1366955"/>
                  </a:lnTo>
                  <a:lnTo>
                    <a:pt x="3268674" y="1353633"/>
                  </a:lnTo>
                  <a:lnTo>
                    <a:pt x="3307505" y="1332554"/>
                  </a:lnTo>
                  <a:lnTo>
                    <a:pt x="3341338" y="1304639"/>
                  </a:lnTo>
                  <a:lnTo>
                    <a:pt x="3369253" y="1270806"/>
                  </a:lnTo>
                  <a:lnTo>
                    <a:pt x="3390332" y="1231975"/>
                  </a:lnTo>
                  <a:lnTo>
                    <a:pt x="3403654" y="1189066"/>
                  </a:lnTo>
                  <a:lnTo>
                    <a:pt x="3408299" y="1143000"/>
                  </a:lnTo>
                  <a:lnTo>
                    <a:pt x="3408299" y="228600"/>
                  </a:lnTo>
                  <a:lnTo>
                    <a:pt x="3403654" y="182533"/>
                  </a:lnTo>
                  <a:lnTo>
                    <a:pt x="3390332" y="139624"/>
                  </a:lnTo>
                  <a:lnTo>
                    <a:pt x="3369253" y="100793"/>
                  </a:lnTo>
                  <a:lnTo>
                    <a:pt x="3341338" y="66960"/>
                  </a:lnTo>
                  <a:lnTo>
                    <a:pt x="3307505" y="39045"/>
                  </a:lnTo>
                  <a:lnTo>
                    <a:pt x="3268674" y="17966"/>
                  </a:lnTo>
                  <a:lnTo>
                    <a:pt x="3225765" y="4644"/>
                  </a:lnTo>
                  <a:lnTo>
                    <a:pt x="3179699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51427" y="91821"/>
              <a:ext cx="3408679" cy="1371600"/>
            </a:xfrm>
            <a:custGeom>
              <a:avLst/>
              <a:gdLst/>
              <a:ahLst/>
              <a:cxnLst/>
              <a:rect l="l" t="t" r="r" b="b"/>
              <a:pathLst>
                <a:path w="3408679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3179699" y="0"/>
                  </a:lnTo>
                  <a:lnTo>
                    <a:pt x="3225765" y="4644"/>
                  </a:lnTo>
                  <a:lnTo>
                    <a:pt x="3268674" y="17966"/>
                  </a:lnTo>
                  <a:lnTo>
                    <a:pt x="3307505" y="39045"/>
                  </a:lnTo>
                  <a:lnTo>
                    <a:pt x="3341338" y="66960"/>
                  </a:lnTo>
                  <a:lnTo>
                    <a:pt x="3369253" y="100793"/>
                  </a:lnTo>
                  <a:lnTo>
                    <a:pt x="3390332" y="139624"/>
                  </a:lnTo>
                  <a:lnTo>
                    <a:pt x="3403654" y="182533"/>
                  </a:lnTo>
                  <a:lnTo>
                    <a:pt x="3408299" y="228600"/>
                  </a:lnTo>
                  <a:lnTo>
                    <a:pt x="3408299" y="1143000"/>
                  </a:lnTo>
                  <a:lnTo>
                    <a:pt x="3403654" y="1189066"/>
                  </a:lnTo>
                  <a:lnTo>
                    <a:pt x="3390332" y="1231975"/>
                  </a:lnTo>
                  <a:lnTo>
                    <a:pt x="3369253" y="1270806"/>
                  </a:lnTo>
                  <a:lnTo>
                    <a:pt x="3341338" y="1304639"/>
                  </a:lnTo>
                  <a:lnTo>
                    <a:pt x="3307505" y="1332554"/>
                  </a:lnTo>
                  <a:lnTo>
                    <a:pt x="3268674" y="1353633"/>
                  </a:lnTo>
                  <a:lnTo>
                    <a:pt x="3225765" y="1366955"/>
                  </a:lnTo>
                  <a:lnTo>
                    <a:pt x="3179699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220717" y="2049017"/>
            <a:ext cx="2955925" cy="523240"/>
            <a:chOff x="4220717" y="2049017"/>
            <a:chExt cx="2955925" cy="523240"/>
          </a:xfrm>
        </p:grpSpPr>
        <p:sp>
          <p:nvSpPr>
            <p:cNvPr id="12" name="object 12"/>
            <p:cNvSpPr/>
            <p:nvPr/>
          </p:nvSpPr>
          <p:spPr>
            <a:xfrm>
              <a:off x="4227067" y="2055367"/>
              <a:ext cx="2943225" cy="510540"/>
            </a:xfrm>
            <a:custGeom>
              <a:avLst/>
              <a:gdLst/>
              <a:ahLst/>
              <a:cxnLst/>
              <a:rect l="l" t="t" r="r" b="b"/>
              <a:pathLst>
                <a:path w="2943225" h="510539">
                  <a:moveTo>
                    <a:pt x="2857627" y="0"/>
                  </a:moveTo>
                  <a:lnTo>
                    <a:pt x="84962" y="0"/>
                  </a:lnTo>
                  <a:lnTo>
                    <a:pt x="51863" y="6667"/>
                  </a:lnTo>
                  <a:lnTo>
                    <a:pt x="24860" y="24860"/>
                  </a:lnTo>
                  <a:lnTo>
                    <a:pt x="6667" y="51863"/>
                  </a:lnTo>
                  <a:lnTo>
                    <a:pt x="0" y="84962"/>
                  </a:lnTo>
                  <a:lnTo>
                    <a:pt x="0" y="424942"/>
                  </a:lnTo>
                  <a:lnTo>
                    <a:pt x="6667" y="458061"/>
                  </a:lnTo>
                  <a:lnTo>
                    <a:pt x="24860" y="485108"/>
                  </a:lnTo>
                  <a:lnTo>
                    <a:pt x="51863" y="503344"/>
                  </a:lnTo>
                  <a:lnTo>
                    <a:pt x="84962" y="510032"/>
                  </a:lnTo>
                  <a:lnTo>
                    <a:pt x="2857627" y="510032"/>
                  </a:lnTo>
                  <a:lnTo>
                    <a:pt x="2890746" y="503344"/>
                  </a:lnTo>
                  <a:lnTo>
                    <a:pt x="2917793" y="485108"/>
                  </a:lnTo>
                  <a:lnTo>
                    <a:pt x="2936029" y="458061"/>
                  </a:lnTo>
                  <a:lnTo>
                    <a:pt x="2942716" y="424942"/>
                  </a:lnTo>
                  <a:lnTo>
                    <a:pt x="2942716" y="84962"/>
                  </a:lnTo>
                  <a:lnTo>
                    <a:pt x="2936029" y="51863"/>
                  </a:lnTo>
                  <a:lnTo>
                    <a:pt x="2917793" y="24860"/>
                  </a:lnTo>
                  <a:lnTo>
                    <a:pt x="2890746" y="6667"/>
                  </a:lnTo>
                  <a:lnTo>
                    <a:pt x="2857627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7067" y="2055367"/>
              <a:ext cx="2943225" cy="510540"/>
            </a:xfrm>
            <a:custGeom>
              <a:avLst/>
              <a:gdLst/>
              <a:ahLst/>
              <a:cxnLst/>
              <a:rect l="l" t="t" r="r" b="b"/>
              <a:pathLst>
                <a:path w="2943225" h="510539">
                  <a:moveTo>
                    <a:pt x="0" y="84962"/>
                  </a:moveTo>
                  <a:lnTo>
                    <a:pt x="6667" y="51863"/>
                  </a:lnTo>
                  <a:lnTo>
                    <a:pt x="24860" y="24860"/>
                  </a:lnTo>
                  <a:lnTo>
                    <a:pt x="51863" y="6667"/>
                  </a:lnTo>
                  <a:lnTo>
                    <a:pt x="84962" y="0"/>
                  </a:lnTo>
                  <a:lnTo>
                    <a:pt x="2857627" y="0"/>
                  </a:lnTo>
                  <a:lnTo>
                    <a:pt x="2890746" y="6667"/>
                  </a:lnTo>
                  <a:lnTo>
                    <a:pt x="2917793" y="24860"/>
                  </a:lnTo>
                  <a:lnTo>
                    <a:pt x="2936029" y="51863"/>
                  </a:lnTo>
                  <a:lnTo>
                    <a:pt x="2942716" y="84962"/>
                  </a:lnTo>
                  <a:lnTo>
                    <a:pt x="2942716" y="424942"/>
                  </a:lnTo>
                  <a:lnTo>
                    <a:pt x="2936029" y="458061"/>
                  </a:lnTo>
                  <a:lnTo>
                    <a:pt x="2917793" y="485108"/>
                  </a:lnTo>
                  <a:lnTo>
                    <a:pt x="2890746" y="503344"/>
                  </a:lnTo>
                  <a:lnTo>
                    <a:pt x="2857627" y="510032"/>
                  </a:lnTo>
                  <a:lnTo>
                    <a:pt x="84962" y="510032"/>
                  </a:lnTo>
                  <a:lnTo>
                    <a:pt x="51863" y="503344"/>
                  </a:lnTo>
                  <a:lnTo>
                    <a:pt x="24860" y="485108"/>
                  </a:lnTo>
                  <a:lnTo>
                    <a:pt x="6667" y="458061"/>
                  </a:lnTo>
                  <a:lnTo>
                    <a:pt x="0" y="424942"/>
                  </a:lnTo>
                  <a:lnTo>
                    <a:pt x="0" y="8496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249801" y="3038601"/>
            <a:ext cx="2955925" cy="561340"/>
            <a:chOff x="4249801" y="3038601"/>
            <a:chExt cx="2955925" cy="561340"/>
          </a:xfrm>
        </p:grpSpPr>
        <p:sp>
          <p:nvSpPr>
            <p:cNvPr id="15" name="object 15"/>
            <p:cNvSpPr/>
            <p:nvPr/>
          </p:nvSpPr>
          <p:spPr>
            <a:xfrm>
              <a:off x="4256151" y="3044951"/>
              <a:ext cx="2943225" cy="548640"/>
            </a:xfrm>
            <a:custGeom>
              <a:avLst/>
              <a:gdLst/>
              <a:ahLst/>
              <a:cxnLst/>
              <a:rect l="l" t="t" r="r" b="b"/>
              <a:pathLst>
                <a:path w="2943225" h="548639">
                  <a:moveTo>
                    <a:pt x="2851277" y="0"/>
                  </a:moveTo>
                  <a:lnTo>
                    <a:pt x="91439" y="0"/>
                  </a:lnTo>
                  <a:lnTo>
                    <a:pt x="55828" y="7179"/>
                  </a:lnTo>
                  <a:lnTo>
                    <a:pt x="26765" y="26765"/>
                  </a:lnTo>
                  <a:lnTo>
                    <a:pt x="7179" y="55828"/>
                  </a:lnTo>
                  <a:lnTo>
                    <a:pt x="0" y="91439"/>
                  </a:lnTo>
                  <a:lnTo>
                    <a:pt x="0" y="457200"/>
                  </a:lnTo>
                  <a:lnTo>
                    <a:pt x="7179" y="492811"/>
                  </a:lnTo>
                  <a:lnTo>
                    <a:pt x="26765" y="521874"/>
                  </a:lnTo>
                  <a:lnTo>
                    <a:pt x="55828" y="541460"/>
                  </a:lnTo>
                  <a:lnTo>
                    <a:pt x="91439" y="548639"/>
                  </a:lnTo>
                  <a:lnTo>
                    <a:pt x="2851277" y="548639"/>
                  </a:lnTo>
                  <a:lnTo>
                    <a:pt x="2886835" y="541460"/>
                  </a:lnTo>
                  <a:lnTo>
                    <a:pt x="2915904" y="521874"/>
                  </a:lnTo>
                  <a:lnTo>
                    <a:pt x="2935519" y="492811"/>
                  </a:lnTo>
                  <a:lnTo>
                    <a:pt x="2942717" y="457200"/>
                  </a:lnTo>
                  <a:lnTo>
                    <a:pt x="2942717" y="91439"/>
                  </a:lnTo>
                  <a:lnTo>
                    <a:pt x="2935519" y="55828"/>
                  </a:lnTo>
                  <a:lnTo>
                    <a:pt x="2915904" y="26765"/>
                  </a:lnTo>
                  <a:lnTo>
                    <a:pt x="2886835" y="7179"/>
                  </a:lnTo>
                  <a:lnTo>
                    <a:pt x="2851277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6151" y="3044951"/>
              <a:ext cx="2943225" cy="548640"/>
            </a:xfrm>
            <a:custGeom>
              <a:avLst/>
              <a:gdLst/>
              <a:ahLst/>
              <a:cxnLst/>
              <a:rect l="l" t="t" r="r" b="b"/>
              <a:pathLst>
                <a:path w="2943225" h="548639">
                  <a:moveTo>
                    <a:pt x="0" y="91439"/>
                  </a:moveTo>
                  <a:lnTo>
                    <a:pt x="7179" y="55828"/>
                  </a:lnTo>
                  <a:lnTo>
                    <a:pt x="26765" y="26765"/>
                  </a:lnTo>
                  <a:lnTo>
                    <a:pt x="55828" y="7179"/>
                  </a:lnTo>
                  <a:lnTo>
                    <a:pt x="91439" y="0"/>
                  </a:lnTo>
                  <a:lnTo>
                    <a:pt x="2851277" y="0"/>
                  </a:lnTo>
                  <a:lnTo>
                    <a:pt x="2886835" y="7179"/>
                  </a:lnTo>
                  <a:lnTo>
                    <a:pt x="2915904" y="26765"/>
                  </a:lnTo>
                  <a:lnTo>
                    <a:pt x="2935519" y="55828"/>
                  </a:lnTo>
                  <a:lnTo>
                    <a:pt x="2942717" y="91439"/>
                  </a:lnTo>
                  <a:lnTo>
                    <a:pt x="2942717" y="457200"/>
                  </a:lnTo>
                  <a:lnTo>
                    <a:pt x="2935519" y="492811"/>
                  </a:lnTo>
                  <a:lnTo>
                    <a:pt x="2915904" y="521874"/>
                  </a:lnTo>
                  <a:lnTo>
                    <a:pt x="2886835" y="541460"/>
                  </a:lnTo>
                  <a:lnTo>
                    <a:pt x="2851277" y="548639"/>
                  </a:lnTo>
                  <a:lnTo>
                    <a:pt x="91439" y="548639"/>
                  </a:lnTo>
                  <a:lnTo>
                    <a:pt x="55828" y="541460"/>
                  </a:lnTo>
                  <a:lnTo>
                    <a:pt x="26765" y="521874"/>
                  </a:lnTo>
                  <a:lnTo>
                    <a:pt x="7179" y="492811"/>
                  </a:lnTo>
                  <a:lnTo>
                    <a:pt x="0" y="457200"/>
                  </a:lnTo>
                  <a:lnTo>
                    <a:pt x="0" y="9143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249801" y="3895852"/>
            <a:ext cx="2955925" cy="505459"/>
            <a:chOff x="4249801" y="3895852"/>
            <a:chExt cx="2955925" cy="505459"/>
          </a:xfrm>
        </p:grpSpPr>
        <p:sp>
          <p:nvSpPr>
            <p:cNvPr id="18" name="object 18"/>
            <p:cNvSpPr/>
            <p:nvPr/>
          </p:nvSpPr>
          <p:spPr>
            <a:xfrm>
              <a:off x="4256151" y="3902202"/>
              <a:ext cx="2943225" cy="492759"/>
            </a:xfrm>
            <a:custGeom>
              <a:avLst/>
              <a:gdLst/>
              <a:ahLst/>
              <a:cxnLst/>
              <a:rect l="l" t="t" r="r" b="b"/>
              <a:pathLst>
                <a:path w="2943225" h="492760">
                  <a:moveTo>
                    <a:pt x="2860548" y="0"/>
                  </a:moveTo>
                  <a:lnTo>
                    <a:pt x="82169" y="0"/>
                  </a:lnTo>
                  <a:lnTo>
                    <a:pt x="50149" y="6445"/>
                  </a:lnTo>
                  <a:lnTo>
                    <a:pt x="24034" y="24034"/>
                  </a:lnTo>
                  <a:lnTo>
                    <a:pt x="6445" y="50149"/>
                  </a:lnTo>
                  <a:lnTo>
                    <a:pt x="0" y="82168"/>
                  </a:lnTo>
                  <a:lnTo>
                    <a:pt x="0" y="410718"/>
                  </a:lnTo>
                  <a:lnTo>
                    <a:pt x="6445" y="442664"/>
                  </a:lnTo>
                  <a:lnTo>
                    <a:pt x="24034" y="468741"/>
                  </a:lnTo>
                  <a:lnTo>
                    <a:pt x="50149" y="486316"/>
                  </a:lnTo>
                  <a:lnTo>
                    <a:pt x="82169" y="492760"/>
                  </a:lnTo>
                  <a:lnTo>
                    <a:pt x="2860548" y="492760"/>
                  </a:lnTo>
                  <a:lnTo>
                    <a:pt x="2892514" y="486316"/>
                  </a:lnTo>
                  <a:lnTo>
                    <a:pt x="2918634" y="468741"/>
                  </a:lnTo>
                  <a:lnTo>
                    <a:pt x="2936253" y="442664"/>
                  </a:lnTo>
                  <a:lnTo>
                    <a:pt x="2942717" y="410718"/>
                  </a:lnTo>
                  <a:lnTo>
                    <a:pt x="2942717" y="82168"/>
                  </a:lnTo>
                  <a:lnTo>
                    <a:pt x="2936253" y="50149"/>
                  </a:lnTo>
                  <a:lnTo>
                    <a:pt x="2918634" y="24034"/>
                  </a:lnTo>
                  <a:lnTo>
                    <a:pt x="2892514" y="6445"/>
                  </a:lnTo>
                  <a:lnTo>
                    <a:pt x="2860548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56151" y="3902202"/>
              <a:ext cx="2943225" cy="492759"/>
            </a:xfrm>
            <a:custGeom>
              <a:avLst/>
              <a:gdLst/>
              <a:ahLst/>
              <a:cxnLst/>
              <a:rect l="l" t="t" r="r" b="b"/>
              <a:pathLst>
                <a:path w="2943225" h="492760">
                  <a:moveTo>
                    <a:pt x="0" y="82168"/>
                  </a:moveTo>
                  <a:lnTo>
                    <a:pt x="6445" y="50149"/>
                  </a:lnTo>
                  <a:lnTo>
                    <a:pt x="24034" y="24034"/>
                  </a:lnTo>
                  <a:lnTo>
                    <a:pt x="50149" y="6445"/>
                  </a:lnTo>
                  <a:lnTo>
                    <a:pt x="82169" y="0"/>
                  </a:lnTo>
                  <a:lnTo>
                    <a:pt x="2860548" y="0"/>
                  </a:lnTo>
                  <a:lnTo>
                    <a:pt x="2892514" y="6445"/>
                  </a:lnTo>
                  <a:lnTo>
                    <a:pt x="2918634" y="24034"/>
                  </a:lnTo>
                  <a:lnTo>
                    <a:pt x="2936253" y="50149"/>
                  </a:lnTo>
                  <a:lnTo>
                    <a:pt x="2942717" y="82168"/>
                  </a:lnTo>
                  <a:lnTo>
                    <a:pt x="2942717" y="410718"/>
                  </a:lnTo>
                  <a:lnTo>
                    <a:pt x="2936253" y="442664"/>
                  </a:lnTo>
                  <a:lnTo>
                    <a:pt x="2918634" y="468741"/>
                  </a:lnTo>
                  <a:lnTo>
                    <a:pt x="2892514" y="486316"/>
                  </a:lnTo>
                  <a:lnTo>
                    <a:pt x="2860548" y="492760"/>
                  </a:lnTo>
                  <a:lnTo>
                    <a:pt x="82169" y="492760"/>
                  </a:lnTo>
                  <a:lnTo>
                    <a:pt x="50149" y="486316"/>
                  </a:lnTo>
                  <a:lnTo>
                    <a:pt x="24034" y="468741"/>
                  </a:lnTo>
                  <a:lnTo>
                    <a:pt x="6445" y="442664"/>
                  </a:lnTo>
                  <a:lnTo>
                    <a:pt x="0" y="410718"/>
                  </a:lnTo>
                  <a:lnTo>
                    <a:pt x="0" y="8216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234434" y="4752594"/>
            <a:ext cx="3188335" cy="1932305"/>
            <a:chOff x="4234434" y="4752594"/>
            <a:chExt cx="3188335" cy="1932305"/>
          </a:xfrm>
        </p:grpSpPr>
        <p:sp>
          <p:nvSpPr>
            <p:cNvPr id="21" name="object 21"/>
            <p:cNvSpPr/>
            <p:nvPr/>
          </p:nvSpPr>
          <p:spPr>
            <a:xfrm>
              <a:off x="4240784" y="4758944"/>
              <a:ext cx="3175635" cy="1919605"/>
            </a:xfrm>
            <a:custGeom>
              <a:avLst/>
              <a:gdLst/>
              <a:ahLst/>
              <a:cxnLst/>
              <a:rect l="l" t="t" r="r" b="b"/>
              <a:pathLst>
                <a:path w="3175634" h="1919604">
                  <a:moveTo>
                    <a:pt x="1587753" y="0"/>
                  </a:moveTo>
                  <a:lnTo>
                    <a:pt x="1212977" y="733170"/>
                  </a:lnTo>
                  <a:lnTo>
                    <a:pt x="0" y="733170"/>
                  </a:lnTo>
                  <a:lnTo>
                    <a:pt x="981328" y="1186319"/>
                  </a:lnTo>
                  <a:lnTo>
                    <a:pt x="606551" y="1919477"/>
                  </a:lnTo>
                  <a:lnTo>
                    <a:pt x="1587753" y="1466354"/>
                  </a:lnTo>
                  <a:lnTo>
                    <a:pt x="2569083" y="1919477"/>
                  </a:lnTo>
                  <a:lnTo>
                    <a:pt x="2194179" y="1186319"/>
                  </a:lnTo>
                  <a:lnTo>
                    <a:pt x="3175508" y="733170"/>
                  </a:lnTo>
                  <a:lnTo>
                    <a:pt x="1962530" y="733170"/>
                  </a:lnTo>
                  <a:lnTo>
                    <a:pt x="1587753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40784" y="4758944"/>
              <a:ext cx="3175635" cy="1919605"/>
            </a:xfrm>
            <a:custGeom>
              <a:avLst/>
              <a:gdLst/>
              <a:ahLst/>
              <a:cxnLst/>
              <a:rect l="l" t="t" r="r" b="b"/>
              <a:pathLst>
                <a:path w="3175634" h="1919604">
                  <a:moveTo>
                    <a:pt x="0" y="733170"/>
                  </a:moveTo>
                  <a:lnTo>
                    <a:pt x="1212977" y="733170"/>
                  </a:lnTo>
                  <a:lnTo>
                    <a:pt x="1587753" y="0"/>
                  </a:lnTo>
                  <a:lnTo>
                    <a:pt x="1962530" y="733170"/>
                  </a:lnTo>
                  <a:lnTo>
                    <a:pt x="3175508" y="733170"/>
                  </a:lnTo>
                  <a:lnTo>
                    <a:pt x="2194179" y="1186319"/>
                  </a:lnTo>
                  <a:lnTo>
                    <a:pt x="2569083" y="1919477"/>
                  </a:lnTo>
                  <a:lnTo>
                    <a:pt x="1587753" y="1466354"/>
                  </a:lnTo>
                  <a:lnTo>
                    <a:pt x="606551" y="1919477"/>
                  </a:lnTo>
                  <a:lnTo>
                    <a:pt x="981328" y="1186319"/>
                  </a:lnTo>
                  <a:lnTo>
                    <a:pt x="0" y="73317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72803" y="4505475"/>
            <a:ext cx="2476500" cy="2151380"/>
            <a:chOff x="972803" y="4505475"/>
            <a:chExt cx="2476500" cy="2151380"/>
          </a:xfrm>
        </p:grpSpPr>
        <p:sp>
          <p:nvSpPr>
            <p:cNvPr id="24" name="object 24"/>
            <p:cNvSpPr/>
            <p:nvPr/>
          </p:nvSpPr>
          <p:spPr>
            <a:xfrm>
              <a:off x="979153" y="4511825"/>
              <a:ext cx="2463800" cy="2138680"/>
            </a:xfrm>
            <a:custGeom>
              <a:avLst/>
              <a:gdLst/>
              <a:ahLst/>
              <a:cxnLst/>
              <a:rect l="l" t="t" r="r" b="b"/>
              <a:pathLst>
                <a:path w="2463800" h="2138679">
                  <a:moveTo>
                    <a:pt x="1486777" y="0"/>
                  </a:moveTo>
                  <a:lnTo>
                    <a:pt x="1444780" y="7650"/>
                  </a:lnTo>
                  <a:lnTo>
                    <a:pt x="1404592" y="23563"/>
                  </a:lnTo>
                  <a:lnTo>
                    <a:pt x="1367157" y="47366"/>
                  </a:lnTo>
                  <a:lnTo>
                    <a:pt x="1333419" y="78689"/>
                  </a:lnTo>
                  <a:lnTo>
                    <a:pt x="1304323" y="117160"/>
                  </a:lnTo>
                  <a:lnTo>
                    <a:pt x="1280811" y="162409"/>
                  </a:lnTo>
                  <a:lnTo>
                    <a:pt x="1264581" y="144823"/>
                  </a:lnTo>
                  <a:lnTo>
                    <a:pt x="1229215" y="114082"/>
                  </a:lnTo>
                  <a:lnTo>
                    <a:pt x="1169000" y="79571"/>
                  </a:lnTo>
                  <a:lnTo>
                    <a:pt x="1126666" y="65772"/>
                  </a:lnTo>
                  <a:lnTo>
                    <a:pt x="1083834" y="59442"/>
                  </a:lnTo>
                  <a:lnTo>
                    <a:pt x="1041138" y="60349"/>
                  </a:lnTo>
                  <a:lnTo>
                    <a:pt x="999215" y="68265"/>
                  </a:lnTo>
                  <a:lnTo>
                    <a:pt x="958700" y="82959"/>
                  </a:lnTo>
                  <a:lnTo>
                    <a:pt x="920228" y="104200"/>
                  </a:lnTo>
                  <a:lnTo>
                    <a:pt x="884434" y="131759"/>
                  </a:lnTo>
                  <a:lnTo>
                    <a:pt x="851955" y="165405"/>
                  </a:lnTo>
                  <a:lnTo>
                    <a:pt x="823425" y="204908"/>
                  </a:lnTo>
                  <a:lnTo>
                    <a:pt x="799481" y="250039"/>
                  </a:lnTo>
                  <a:lnTo>
                    <a:pt x="753521" y="222909"/>
                  </a:lnTo>
                  <a:lnTo>
                    <a:pt x="705239" y="203350"/>
                  </a:lnTo>
                  <a:lnTo>
                    <a:pt x="655299" y="191527"/>
                  </a:lnTo>
                  <a:lnTo>
                    <a:pt x="604364" y="187604"/>
                  </a:lnTo>
                  <a:lnTo>
                    <a:pt x="553101" y="191746"/>
                  </a:lnTo>
                  <a:lnTo>
                    <a:pt x="509013" y="201938"/>
                  </a:lnTo>
                  <a:lnTo>
                    <a:pt x="467101" y="217725"/>
                  </a:lnTo>
                  <a:lnTo>
                    <a:pt x="427614" y="238725"/>
                  </a:lnTo>
                  <a:lnTo>
                    <a:pt x="390797" y="264552"/>
                  </a:lnTo>
                  <a:lnTo>
                    <a:pt x="356897" y="294824"/>
                  </a:lnTo>
                  <a:lnTo>
                    <a:pt x="326163" y="329156"/>
                  </a:lnTo>
                  <a:lnTo>
                    <a:pt x="298841" y="367165"/>
                  </a:lnTo>
                  <a:lnTo>
                    <a:pt x="275178" y="408466"/>
                  </a:lnTo>
                  <a:lnTo>
                    <a:pt x="255421" y="452677"/>
                  </a:lnTo>
                  <a:lnTo>
                    <a:pt x="239818" y="499414"/>
                  </a:lnTo>
                  <a:lnTo>
                    <a:pt x="228615" y="548292"/>
                  </a:lnTo>
                  <a:lnTo>
                    <a:pt x="222059" y="598927"/>
                  </a:lnTo>
                  <a:lnTo>
                    <a:pt x="220398" y="650937"/>
                  </a:lnTo>
                  <a:lnTo>
                    <a:pt x="223879" y="703937"/>
                  </a:lnTo>
                  <a:lnTo>
                    <a:pt x="221809" y="710541"/>
                  </a:lnTo>
                  <a:lnTo>
                    <a:pt x="175945" y="721459"/>
                  </a:lnTo>
                  <a:lnTo>
                    <a:pt x="133165" y="742106"/>
                  </a:lnTo>
                  <a:lnTo>
                    <a:pt x="94498" y="771696"/>
                  </a:lnTo>
                  <a:lnTo>
                    <a:pt x="60977" y="809442"/>
                  </a:lnTo>
                  <a:lnTo>
                    <a:pt x="33633" y="854559"/>
                  </a:lnTo>
                  <a:lnTo>
                    <a:pt x="16144" y="897720"/>
                  </a:lnTo>
                  <a:lnTo>
                    <a:pt x="4994" y="942450"/>
                  </a:lnTo>
                  <a:lnTo>
                    <a:pt x="0" y="987919"/>
                  </a:lnTo>
                  <a:lnTo>
                    <a:pt x="980" y="1033301"/>
                  </a:lnTo>
                  <a:lnTo>
                    <a:pt x="7752" y="1077765"/>
                  </a:lnTo>
                  <a:lnTo>
                    <a:pt x="20135" y="1120483"/>
                  </a:lnTo>
                  <a:lnTo>
                    <a:pt x="37946" y="1160627"/>
                  </a:lnTo>
                  <a:lnTo>
                    <a:pt x="61002" y="1197368"/>
                  </a:lnTo>
                  <a:lnTo>
                    <a:pt x="89124" y="1229877"/>
                  </a:lnTo>
                  <a:lnTo>
                    <a:pt x="122127" y="1257327"/>
                  </a:lnTo>
                  <a:lnTo>
                    <a:pt x="95334" y="1297663"/>
                  </a:lnTo>
                  <a:lnTo>
                    <a:pt x="75099" y="1342365"/>
                  </a:lnTo>
                  <a:lnTo>
                    <a:pt x="61727" y="1390336"/>
                  </a:lnTo>
                  <a:lnTo>
                    <a:pt x="55525" y="1440482"/>
                  </a:lnTo>
                  <a:lnTo>
                    <a:pt x="56798" y="1491705"/>
                  </a:lnTo>
                  <a:lnTo>
                    <a:pt x="65972" y="1543460"/>
                  </a:lnTo>
                  <a:lnTo>
                    <a:pt x="82324" y="1591104"/>
                  </a:lnTo>
                  <a:lnTo>
                    <a:pt x="105076" y="1633910"/>
                  </a:lnTo>
                  <a:lnTo>
                    <a:pt x="133449" y="1671155"/>
                  </a:lnTo>
                  <a:lnTo>
                    <a:pt x="166664" y="1702112"/>
                  </a:lnTo>
                  <a:lnTo>
                    <a:pt x="203943" y="1726055"/>
                  </a:lnTo>
                  <a:lnTo>
                    <a:pt x="244507" y="1742260"/>
                  </a:lnTo>
                  <a:lnTo>
                    <a:pt x="287577" y="1750000"/>
                  </a:lnTo>
                  <a:lnTo>
                    <a:pt x="332375" y="1748550"/>
                  </a:lnTo>
                  <a:lnTo>
                    <a:pt x="335423" y="1754837"/>
                  </a:lnTo>
                  <a:lnTo>
                    <a:pt x="362179" y="1802299"/>
                  </a:lnTo>
                  <a:lnTo>
                    <a:pt x="390379" y="1842642"/>
                  </a:lnTo>
                  <a:lnTo>
                    <a:pt x="421372" y="1878888"/>
                  </a:lnTo>
                  <a:lnTo>
                    <a:pt x="454855" y="1910946"/>
                  </a:lnTo>
                  <a:lnTo>
                    <a:pt x="490524" y="1938728"/>
                  </a:lnTo>
                  <a:lnTo>
                    <a:pt x="528076" y="1962143"/>
                  </a:lnTo>
                  <a:lnTo>
                    <a:pt x="567208" y="1981102"/>
                  </a:lnTo>
                  <a:lnTo>
                    <a:pt x="607616" y="1995514"/>
                  </a:lnTo>
                  <a:lnTo>
                    <a:pt x="648998" y="2005291"/>
                  </a:lnTo>
                  <a:lnTo>
                    <a:pt x="691049" y="2010343"/>
                  </a:lnTo>
                  <a:lnTo>
                    <a:pt x="733468" y="2010580"/>
                  </a:lnTo>
                  <a:lnTo>
                    <a:pt x="775950" y="2005911"/>
                  </a:lnTo>
                  <a:lnTo>
                    <a:pt x="818193" y="1996248"/>
                  </a:lnTo>
                  <a:lnTo>
                    <a:pt x="859893" y="1981501"/>
                  </a:lnTo>
                  <a:lnTo>
                    <a:pt x="900747" y="1961580"/>
                  </a:lnTo>
                  <a:lnTo>
                    <a:pt x="940451" y="1936396"/>
                  </a:lnTo>
                  <a:lnTo>
                    <a:pt x="967115" y="1978313"/>
                  </a:lnTo>
                  <a:lnTo>
                    <a:pt x="997469" y="2016078"/>
                  </a:lnTo>
                  <a:lnTo>
                    <a:pt x="1031161" y="2049385"/>
                  </a:lnTo>
                  <a:lnTo>
                    <a:pt x="1067837" y="2077926"/>
                  </a:lnTo>
                  <a:lnTo>
                    <a:pt x="1107145" y="2101398"/>
                  </a:lnTo>
                  <a:lnTo>
                    <a:pt x="1148731" y="2119492"/>
                  </a:lnTo>
                  <a:lnTo>
                    <a:pt x="1192391" y="2131972"/>
                  </a:lnTo>
                  <a:lnTo>
                    <a:pt x="1236044" y="2138272"/>
                  </a:lnTo>
                  <a:lnTo>
                    <a:pt x="1279331" y="2138623"/>
                  </a:lnTo>
                  <a:lnTo>
                    <a:pt x="1321891" y="2133250"/>
                  </a:lnTo>
                  <a:lnTo>
                    <a:pt x="1363364" y="2122384"/>
                  </a:lnTo>
                  <a:lnTo>
                    <a:pt x="1403390" y="2106253"/>
                  </a:lnTo>
                  <a:lnTo>
                    <a:pt x="1441609" y="2085084"/>
                  </a:lnTo>
                  <a:lnTo>
                    <a:pt x="1477660" y="2059107"/>
                  </a:lnTo>
                  <a:lnTo>
                    <a:pt x="1511184" y="2028549"/>
                  </a:lnTo>
                  <a:lnTo>
                    <a:pt x="1541820" y="1993639"/>
                  </a:lnTo>
                  <a:lnTo>
                    <a:pt x="1569208" y="1954606"/>
                  </a:lnTo>
                  <a:lnTo>
                    <a:pt x="1592988" y="1911677"/>
                  </a:lnTo>
                  <a:lnTo>
                    <a:pt x="1612800" y="1865081"/>
                  </a:lnTo>
                  <a:lnTo>
                    <a:pt x="1628283" y="1815047"/>
                  </a:lnTo>
                  <a:lnTo>
                    <a:pt x="1668330" y="1840256"/>
                  </a:lnTo>
                  <a:lnTo>
                    <a:pt x="1710722" y="1858646"/>
                  </a:lnTo>
                  <a:lnTo>
                    <a:pt x="1754853" y="1870008"/>
                  </a:lnTo>
                  <a:lnTo>
                    <a:pt x="1800114" y="1874128"/>
                  </a:lnTo>
                  <a:lnTo>
                    <a:pt x="1844850" y="1870997"/>
                  </a:lnTo>
                  <a:lnTo>
                    <a:pt x="1887800" y="1861047"/>
                  </a:lnTo>
                  <a:lnTo>
                    <a:pt x="1928569" y="1844738"/>
                  </a:lnTo>
                  <a:lnTo>
                    <a:pt x="1966762" y="1822531"/>
                  </a:lnTo>
                  <a:lnTo>
                    <a:pt x="2001984" y="1794887"/>
                  </a:lnTo>
                  <a:lnTo>
                    <a:pt x="2033842" y="1762264"/>
                  </a:lnTo>
                  <a:lnTo>
                    <a:pt x="2061940" y="1725125"/>
                  </a:lnTo>
                  <a:lnTo>
                    <a:pt x="2085883" y="1683929"/>
                  </a:lnTo>
                  <a:lnTo>
                    <a:pt x="2105277" y="1639136"/>
                  </a:lnTo>
                  <a:lnTo>
                    <a:pt x="2119728" y="1591207"/>
                  </a:lnTo>
                  <a:lnTo>
                    <a:pt x="2128840" y="1540602"/>
                  </a:lnTo>
                  <a:lnTo>
                    <a:pt x="2132219" y="1487781"/>
                  </a:lnTo>
                  <a:lnTo>
                    <a:pt x="2180705" y="1475781"/>
                  </a:lnTo>
                  <a:lnTo>
                    <a:pt x="2227310" y="1456618"/>
                  </a:lnTo>
                  <a:lnTo>
                    <a:pt x="2271487" y="1430574"/>
                  </a:lnTo>
                  <a:lnTo>
                    <a:pt x="2312686" y="1397928"/>
                  </a:lnTo>
                  <a:lnTo>
                    <a:pt x="2344634" y="1365507"/>
                  </a:lnTo>
                  <a:lnTo>
                    <a:pt x="2372883" y="1329929"/>
                  </a:lnTo>
                  <a:lnTo>
                    <a:pt x="2397391" y="1291587"/>
                  </a:lnTo>
                  <a:lnTo>
                    <a:pt x="2418113" y="1250869"/>
                  </a:lnTo>
                  <a:lnTo>
                    <a:pt x="2435006" y="1208167"/>
                  </a:lnTo>
                  <a:lnTo>
                    <a:pt x="2448026" y="1163872"/>
                  </a:lnTo>
                  <a:lnTo>
                    <a:pt x="2457128" y="1118373"/>
                  </a:lnTo>
                  <a:lnTo>
                    <a:pt x="2462270" y="1072061"/>
                  </a:lnTo>
                  <a:lnTo>
                    <a:pt x="2463407" y="1025326"/>
                  </a:lnTo>
                  <a:lnTo>
                    <a:pt x="2460495" y="978559"/>
                  </a:lnTo>
                  <a:lnTo>
                    <a:pt x="2453492" y="932151"/>
                  </a:lnTo>
                  <a:lnTo>
                    <a:pt x="2442352" y="886492"/>
                  </a:lnTo>
                  <a:lnTo>
                    <a:pt x="2427033" y="841972"/>
                  </a:lnTo>
                  <a:lnTo>
                    <a:pt x="2407490" y="798982"/>
                  </a:lnTo>
                  <a:lnTo>
                    <a:pt x="2383679" y="757912"/>
                  </a:lnTo>
                  <a:lnTo>
                    <a:pt x="2387628" y="746295"/>
                  </a:lnTo>
                  <a:lnTo>
                    <a:pt x="2405674" y="662530"/>
                  </a:lnTo>
                  <a:lnTo>
                    <a:pt x="2408265" y="614797"/>
                  </a:lnTo>
                  <a:lnTo>
                    <a:pt x="2405549" y="567868"/>
                  </a:lnTo>
                  <a:lnTo>
                    <a:pt x="2397781" y="522271"/>
                  </a:lnTo>
                  <a:lnTo>
                    <a:pt x="2385215" y="478530"/>
                  </a:lnTo>
                  <a:lnTo>
                    <a:pt x="2368106" y="437173"/>
                  </a:lnTo>
                  <a:lnTo>
                    <a:pt x="2346708" y="398727"/>
                  </a:lnTo>
                  <a:lnTo>
                    <a:pt x="2321275" y="363718"/>
                  </a:lnTo>
                  <a:lnTo>
                    <a:pt x="2292063" y="332672"/>
                  </a:lnTo>
                  <a:lnTo>
                    <a:pt x="2259324" y="306117"/>
                  </a:lnTo>
                  <a:lnTo>
                    <a:pt x="2223315" y="284577"/>
                  </a:lnTo>
                  <a:lnTo>
                    <a:pt x="2184289" y="268581"/>
                  </a:lnTo>
                  <a:lnTo>
                    <a:pt x="2171756" y="214086"/>
                  </a:lnTo>
                  <a:lnTo>
                    <a:pt x="2151650" y="163330"/>
                  </a:lnTo>
                  <a:lnTo>
                    <a:pt x="2124496" y="117384"/>
                  </a:lnTo>
                  <a:lnTo>
                    <a:pt x="2090817" y="77319"/>
                  </a:lnTo>
                  <a:lnTo>
                    <a:pt x="2054268" y="46338"/>
                  </a:lnTo>
                  <a:lnTo>
                    <a:pt x="2015034" y="23295"/>
                  </a:lnTo>
                  <a:lnTo>
                    <a:pt x="1973917" y="8111"/>
                  </a:lnTo>
                  <a:lnTo>
                    <a:pt x="1931722" y="709"/>
                  </a:lnTo>
                  <a:lnTo>
                    <a:pt x="1889252" y="1008"/>
                  </a:lnTo>
                  <a:lnTo>
                    <a:pt x="1847312" y="8931"/>
                  </a:lnTo>
                  <a:lnTo>
                    <a:pt x="1806706" y="24399"/>
                  </a:lnTo>
                  <a:lnTo>
                    <a:pt x="1768237" y="47335"/>
                  </a:lnTo>
                  <a:lnTo>
                    <a:pt x="1732710" y="77658"/>
                  </a:lnTo>
                  <a:lnTo>
                    <a:pt x="1700927" y="115292"/>
                  </a:lnTo>
                  <a:lnTo>
                    <a:pt x="1682463" y="89747"/>
                  </a:lnTo>
                  <a:lnTo>
                    <a:pt x="1638866" y="47087"/>
                  </a:lnTo>
                  <a:lnTo>
                    <a:pt x="1572424" y="10968"/>
                  </a:lnTo>
                  <a:lnTo>
                    <a:pt x="1529640" y="982"/>
                  </a:lnTo>
                  <a:lnTo>
                    <a:pt x="1486777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9153" y="4511825"/>
              <a:ext cx="2463800" cy="2138680"/>
            </a:xfrm>
            <a:custGeom>
              <a:avLst/>
              <a:gdLst/>
              <a:ahLst/>
              <a:cxnLst/>
              <a:rect l="l" t="t" r="r" b="b"/>
              <a:pathLst>
                <a:path w="2463800" h="2138679">
                  <a:moveTo>
                    <a:pt x="223879" y="703937"/>
                  </a:moveTo>
                  <a:lnTo>
                    <a:pt x="220398" y="650937"/>
                  </a:lnTo>
                  <a:lnTo>
                    <a:pt x="222059" y="598927"/>
                  </a:lnTo>
                  <a:lnTo>
                    <a:pt x="228615" y="548292"/>
                  </a:lnTo>
                  <a:lnTo>
                    <a:pt x="239818" y="499414"/>
                  </a:lnTo>
                  <a:lnTo>
                    <a:pt x="255421" y="452677"/>
                  </a:lnTo>
                  <a:lnTo>
                    <a:pt x="275178" y="408466"/>
                  </a:lnTo>
                  <a:lnTo>
                    <a:pt x="298841" y="367165"/>
                  </a:lnTo>
                  <a:lnTo>
                    <a:pt x="326163" y="329156"/>
                  </a:lnTo>
                  <a:lnTo>
                    <a:pt x="356897" y="294824"/>
                  </a:lnTo>
                  <a:lnTo>
                    <a:pt x="390797" y="264552"/>
                  </a:lnTo>
                  <a:lnTo>
                    <a:pt x="427614" y="238725"/>
                  </a:lnTo>
                  <a:lnTo>
                    <a:pt x="467101" y="217725"/>
                  </a:lnTo>
                  <a:lnTo>
                    <a:pt x="509013" y="201938"/>
                  </a:lnTo>
                  <a:lnTo>
                    <a:pt x="553101" y="191746"/>
                  </a:lnTo>
                  <a:lnTo>
                    <a:pt x="604364" y="187604"/>
                  </a:lnTo>
                  <a:lnTo>
                    <a:pt x="655299" y="191527"/>
                  </a:lnTo>
                  <a:lnTo>
                    <a:pt x="705239" y="203350"/>
                  </a:lnTo>
                  <a:lnTo>
                    <a:pt x="753521" y="222909"/>
                  </a:lnTo>
                  <a:lnTo>
                    <a:pt x="799481" y="250039"/>
                  </a:lnTo>
                  <a:lnTo>
                    <a:pt x="823425" y="204908"/>
                  </a:lnTo>
                  <a:lnTo>
                    <a:pt x="851955" y="165405"/>
                  </a:lnTo>
                  <a:lnTo>
                    <a:pt x="884434" y="131759"/>
                  </a:lnTo>
                  <a:lnTo>
                    <a:pt x="920228" y="104200"/>
                  </a:lnTo>
                  <a:lnTo>
                    <a:pt x="958700" y="82959"/>
                  </a:lnTo>
                  <a:lnTo>
                    <a:pt x="999215" y="68265"/>
                  </a:lnTo>
                  <a:lnTo>
                    <a:pt x="1041138" y="60349"/>
                  </a:lnTo>
                  <a:lnTo>
                    <a:pt x="1083834" y="59442"/>
                  </a:lnTo>
                  <a:lnTo>
                    <a:pt x="1126666" y="65772"/>
                  </a:lnTo>
                  <a:lnTo>
                    <a:pt x="1169000" y="79571"/>
                  </a:lnTo>
                  <a:lnTo>
                    <a:pt x="1210199" y="101068"/>
                  </a:lnTo>
                  <a:lnTo>
                    <a:pt x="1247363" y="128690"/>
                  </a:lnTo>
                  <a:lnTo>
                    <a:pt x="1280811" y="162409"/>
                  </a:lnTo>
                  <a:lnTo>
                    <a:pt x="1304323" y="117160"/>
                  </a:lnTo>
                  <a:lnTo>
                    <a:pt x="1333419" y="78689"/>
                  </a:lnTo>
                  <a:lnTo>
                    <a:pt x="1367157" y="47366"/>
                  </a:lnTo>
                  <a:lnTo>
                    <a:pt x="1404592" y="23563"/>
                  </a:lnTo>
                  <a:lnTo>
                    <a:pt x="1444780" y="7650"/>
                  </a:lnTo>
                  <a:lnTo>
                    <a:pt x="1486777" y="0"/>
                  </a:lnTo>
                  <a:lnTo>
                    <a:pt x="1529640" y="982"/>
                  </a:lnTo>
                  <a:lnTo>
                    <a:pt x="1572424" y="10968"/>
                  </a:lnTo>
                  <a:lnTo>
                    <a:pt x="1614186" y="30329"/>
                  </a:lnTo>
                  <a:lnTo>
                    <a:pt x="1661700" y="66953"/>
                  </a:lnTo>
                  <a:lnTo>
                    <a:pt x="1700927" y="115292"/>
                  </a:lnTo>
                  <a:lnTo>
                    <a:pt x="1732710" y="77658"/>
                  </a:lnTo>
                  <a:lnTo>
                    <a:pt x="1768237" y="47335"/>
                  </a:lnTo>
                  <a:lnTo>
                    <a:pt x="1806706" y="24399"/>
                  </a:lnTo>
                  <a:lnTo>
                    <a:pt x="1847312" y="8931"/>
                  </a:lnTo>
                  <a:lnTo>
                    <a:pt x="1889252" y="1008"/>
                  </a:lnTo>
                  <a:lnTo>
                    <a:pt x="1931722" y="709"/>
                  </a:lnTo>
                  <a:lnTo>
                    <a:pt x="1973917" y="8111"/>
                  </a:lnTo>
                  <a:lnTo>
                    <a:pt x="2015034" y="23295"/>
                  </a:lnTo>
                  <a:lnTo>
                    <a:pt x="2054268" y="46338"/>
                  </a:lnTo>
                  <a:lnTo>
                    <a:pt x="2090817" y="77319"/>
                  </a:lnTo>
                  <a:lnTo>
                    <a:pt x="2124496" y="117384"/>
                  </a:lnTo>
                  <a:lnTo>
                    <a:pt x="2151650" y="163330"/>
                  </a:lnTo>
                  <a:lnTo>
                    <a:pt x="2171756" y="214086"/>
                  </a:lnTo>
                  <a:lnTo>
                    <a:pt x="2184289" y="268581"/>
                  </a:lnTo>
                  <a:lnTo>
                    <a:pt x="2223315" y="284577"/>
                  </a:lnTo>
                  <a:lnTo>
                    <a:pt x="2259324" y="306117"/>
                  </a:lnTo>
                  <a:lnTo>
                    <a:pt x="2292063" y="332672"/>
                  </a:lnTo>
                  <a:lnTo>
                    <a:pt x="2321275" y="363718"/>
                  </a:lnTo>
                  <a:lnTo>
                    <a:pt x="2346708" y="398727"/>
                  </a:lnTo>
                  <a:lnTo>
                    <a:pt x="2368106" y="437173"/>
                  </a:lnTo>
                  <a:lnTo>
                    <a:pt x="2385215" y="478530"/>
                  </a:lnTo>
                  <a:lnTo>
                    <a:pt x="2397781" y="522271"/>
                  </a:lnTo>
                  <a:lnTo>
                    <a:pt x="2405549" y="567868"/>
                  </a:lnTo>
                  <a:lnTo>
                    <a:pt x="2408265" y="614797"/>
                  </a:lnTo>
                  <a:lnTo>
                    <a:pt x="2405674" y="662530"/>
                  </a:lnTo>
                  <a:lnTo>
                    <a:pt x="2397522" y="710541"/>
                  </a:lnTo>
                  <a:lnTo>
                    <a:pt x="2383679" y="757912"/>
                  </a:lnTo>
                  <a:lnTo>
                    <a:pt x="2407490" y="798982"/>
                  </a:lnTo>
                  <a:lnTo>
                    <a:pt x="2427033" y="841972"/>
                  </a:lnTo>
                  <a:lnTo>
                    <a:pt x="2442352" y="886492"/>
                  </a:lnTo>
                  <a:lnTo>
                    <a:pt x="2453492" y="932151"/>
                  </a:lnTo>
                  <a:lnTo>
                    <a:pt x="2460495" y="978559"/>
                  </a:lnTo>
                  <a:lnTo>
                    <a:pt x="2463407" y="1025326"/>
                  </a:lnTo>
                  <a:lnTo>
                    <a:pt x="2462270" y="1072061"/>
                  </a:lnTo>
                  <a:lnTo>
                    <a:pt x="2457128" y="1118373"/>
                  </a:lnTo>
                  <a:lnTo>
                    <a:pt x="2448026" y="1163872"/>
                  </a:lnTo>
                  <a:lnTo>
                    <a:pt x="2435006" y="1208167"/>
                  </a:lnTo>
                  <a:lnTo>
                    <a:pt x="2418113" y="1250869"/>
                  </a:lnTo>
                  <a:lnTo>
                    <a:pt x="2397391" y="1291587"/>
                  </a:lnTo>
                  <a:lnTo>
                    <a:pt x="2372883" y="1329929"/>
                  </a:lnTo>
                  <a:lnTo>
                    <a:pt x="2344634" y="1365507"/>
                  </a:lnTo>
                  <a:lnTo>
                    <a:pt x="2312686" y="1397928"/>
                  </a:lnTo>
                  <a:lnTo>
                    <a:pt x="2271487" y="1430574"/>
                  </a:lnTo>
                  <a:lnTo>
                    <a:pt x="2227310" y="1456618"/>
                  </a:lnTo>
                  <a:lnTo>
                    <a:pt x="2180705" y="1475781"/>
                  </a:lnTo>
                  <a:lnTo>
                    <a:pt x="2132219" y="1487781"/>
                  </a:lnTo>
                  <a:lnTo>
                    <a:pt x="2128840" y="1540602"/>
                  </a:lnTo>
                  <a:lnTo>
                    <a:pt x="2119728" y="1591207"/>
                  </a:lnTo>
                  <a:lnTo>
                    <a:pt x="2105277" y="1639136"/>
                  </a:lnTo>
                  <a:lnTo>
                    <a:pt x="2085883" y="1683929"/>
                  </a:lnTo>
                  <a:lnTo>
                    <a:pt x="2061940" y="1725125"/>
                  </a:lnTo>
                  <a:lnTo>
                    <a:pt x="2033842" y="1762264"/>
                  </a:lnTo>
                  <a:lnTo>
                    <a:pt x="2001984" y="1794887"/>
                  </a:lnTo>
                  <a:lnTo>
                    <a:pt x="1966762" y="1822531"/>
                  </a:lnTo>
                  <a:lnTo>
                    <a:pt x="1928569" y="1844738"/>
                  </a:lnTo>
                  <a:lnTo>
                    <a:pt x="1887800" y="1861047"/>
                  </a:lnTo>
                  <a:lnTo>
                    <a:pt x="1844850" y="1870997"/>
                  </a:lnTo>
                  <a:lnTo>
                    <a:pt x="1800114" y="1874128"/>
                  </a:lnTo>
                  <a:lnTo>
                    <a:pt x="1754853" y="1870008"/>
                  </a:lnTo>
                  <a:lnTo>
                    <a:pt x="1710722" y="1858646"/>
                  </a:lnTo>
                  <a:lnTo>
                    <a:pt x="1668330" y="1840256"/>
                  </a:lnTo>
                  <a:lnTo>
                    <a:pt x="1628283" y="1815047"/>
                  </a:lnTo>
                  <a:lnTo>
                    <a:pt x="1612800" y="1865081"/>
                  </a:lnTo>
                  <a:lnTo>
                    <a:pt x="1592988" y="1911677"/>
                  </a:lnTo>
                  <a:lnTo>
                    <a:pt x="1569208" y="1954606"/>
                  </a:lnTo>
                  <a:lnTo>
                    <a:pt x="1541820" y="1993639"/>
                  </a:lnTo>
                  <a:lnTo>
                    <a:pt x="1511184" y="2028549"/>
                  </a:lnTo>
                  <a:lnTo>
                    <a:pt x="1477660" y="2059107"/>
                  </a:lnTo>
                  <a:lnTo>
                    <a:pt x="1441609" y="2085084"/>
                  </a:lnTo>
                  <a:lnTo>
                    <a:pt x="1403390" y="2106253"/>
                  </a:lnTo>
                  <a:lnTo>
                    <a:pt x="1363364" y="2122384"/>
                  </a:lnTo>
                  <a:lnTo>
                    <a:pt x="1321891" y="2133250"/>
                  </a:lnTo>
                  <a:lnTo>
                    <a:pt x="1279331" y="2138623"/>
                  </a:lnTo>
                  <a:lnTo>
                    <a:pt x="1236044" y="2138272"/>
                  </a:lnTo>
                  <a:lnTo>
                    <a:pt x="1192391" y="2131972"/>
                  </a:lnTo>
                  <a:lnTo>
                    <a:pt x="1148731" y="2119492"/>
                  </a:lnTo>
                  <a:lnTo>
                    <a:pt x="1107145" y="2101398"/>
                  </a:lnTo>
                  <a:lnTo>
                    <a:pt x="1067837" y="2077926"/>
                  </a:lnTo>
                  <a:lnTo>
                    <a:pt x="1031161" y="2049385"/>
                  </a:lnTo>
                  <a:lnTo>
                    <a:pt x="997469" y="2016078"/>
                  </a:lnTo>
                  <a:lnTo>
                    <a:pt x="967115" y="1978313"/>
                  </a:lnTo>
                  <a:lnTo>
                    <a:pt x="940451" y="1936396"/>
                  </a:lnTo>
                  <a:lnTo>
                    <a:pt x="900747" y="1961580"/>
                  </a:lnTo>
                  <a:lnTo>
                    <a:pt x="859893" y="1981501"/>
                  </a:lnTo>
                  <a:lnTo>
                    <a:pt x="818193" y="1996248"/>
                  </a:lnTo>
                  <a:lnTo>
                    <a:pt x="775950" y="2005911"/>
                  </a:lnTo>
                  <a:lnTo>
                    <a:pt x="733468" y="2010580"/>
                  </a:lnTo>
                  <a:lnTo>
                    <a:pt x="691049" y="2010343"/>
                  </a:lnTo>
                  <a:lnTo>
                    <a:pt x="648998" y="2005291"/>
                  </a:lnTo>
                  <a:lnTo>
                    <a:pt x="607616" y="1995514"/>
                  </a:lnTo>
                  <a:lnTo>
                    <a:pt x="567208" y="1981102"/>
                  </a:lnTo>
                  <a:lnTo>
                    <a:pt x="528076" y="1962143"/>
                  </a:lnTo>
                  <a:lnTo>
                    <a:pt x="490524" y="1938728"/>
                  </a:lnTo>
                  <a:lnTo>
                    <a:pt x="454855" y="1910946"/>
                  </a:lnTo>
                  <a:lnTo>
                    <a:pt x="421372" y="1878888"/>
                  </a:lnTo>
                  <a:lnTo>
                    <a:pt x="390379" y="1842642"/>
                  </a:lnTo>
                  <a:lnTo>
                    <a:pt x="362179" y="1802299"/>
                  </a:lnTo>
                  <a:lnTo>
                    <a:pt x="337074" y="1757948"/>
                  </a:lnTo>
                  <a:lnTo>
                    <a:pt x="332375" y="1748550"/>
                  </a:lnTo>
                  <a:lnTo>
                    <a:pt x="287577" y="1750000"/>
                  </a:lnTo>
                  <a:lnTo>
                    <a:pt x="244507" y="1742260"/>
                  </a:lnTo>
                  <a:lnTo>
                    <a:pt x="203943" y="1726055"/>
                  </a:lnTo>
                  <a:lnTo>
                    <a:pt x="166664" y="1702112"/>
                  </a:lnTo>
                  <a:lnTo>
                    <a:pt x="133449" y="1671155"/>
                  </a:lnTo>
                  <a:lnTo>
                    <a:pt x="105076" y="1633910"/>
                  </a:lnTo>
                  <a:lnTo>
                    <a:pt x="82324" y="1591104"/>
                  </a:lnTo>
                  <a:lnTo>
                    <a:pt x="65972" y="1543460"/>
                  </a:lnTo>
                  <a:lnTo>
                    <a:pt x="56798" y="1491705"/>
                  </a:lnTo>
                  <a:lnTo>
                    <a:pt x="55525" y="1440482"/>
                  </a:lnTo>
                  <a:lnTo>
                    <a:pt x="61727" y="1390336"/>
                  </a:lnTo>
                  <a:lnTo>
                    <a:pt x="75099" y="1342365"/>
                  </a:lnTo>
                  <a:lnTo>
                    <a:pt x="95334" y="1297663"/>
                  </a:lnTo>
                  <a:lnTo>
                    <a:pt x="122127" y="1257327"/>
                  </a:lnTo>
                  <a:lnTo>
                    <a:pt x="89124" y="1229877"/>
                  </a:lnTo>
                  <a:lnTo>
                    <a:pt x="61002" y="1197368"/>
                  </a:lnTo>
                  <a:lnTo>
                    <a:pt x="37946" y="1160627"/>
                  </a:lnTo>
                  <a:lnTo>
                    <a:pt x="20135" y="1120483"/>
                  </a:lnTo>
                  <a:lnTo>
                    <a:pt x="7752" y="1077765"/>
                  </a:lnTo>
                  <a:lnTo>
                    <a:pt x="980" y="1033301"/>
                  </a:lnTo>
                  <a:lnTo>
                    <a:pt x="0" y="987919"/>
                  </a:lnTo>
                  <a:lnTo>
                    <a:pt x="4994" y="942450"/>
                  </a:lnTo>
                  <a:lnTo>
                    <a:pt x="16144" y="897720"/>
                  </a:lnTo>
                  <a:lnTo>
                    <a:pt x="33633" y="854559"/>
                  </a:lnTo>
                  <a:lnTo>
                    <a:pt x="60977" y="809442"/>
                  </a:lnTo>
                  <a:lnTo>
                    <a:pt x="94498" y="771696"/>
                  </a:lnTo>
                  <a:lnTo>
                    <a:pt x="133165" y="742106"/>
                  </a:lnTo>
                  <a:lnTo>
                    <a:pt x="175945" y="721459"/>
                  </a:lnTo>
                  <a:lnTo>
                    <a:pt x="221809" y="710541"/>
                  </a:lnTo>
                  <a:lnTo>
                    <a:pt x="223879" y="703937"/>
                  </a:lnTo>
                  <a:close/>
                </a:path>
                <a:path w="2463800" h="2138679">
                  <a:moveTo>
                    <a:pt x="269053" y="1288454"/>
                  </a:moveTo>
                  <a:lnTo>
                    <a:pt x="231394" y="1288529"/>
                  </a:lnTo>
                  <a:lnTo>
                    <a:pt x="194372" y="1281860"/>
                  </a:lnTo>
                  <a:lnTo>
                    <a:pt x="158620" y="1268623"/>
                  </a:lnTo>
                  <a:lnTo>
                    <a:pt x="124768" y="1248996"/>
                  </a:lnTo>
                </a:path>
                <a:path w="2463800" h="2138679">
                  <a:moveTo>
                    <a:pt x="396383" y="1720280"/>
                  </a:moveTo>
                  <a:lnTo>
                    <a:pt x="380984" y="1726833"/>
                  </a:lnTo>
                  <a:lnTo>
                    <a:pt x="365300" y="1732175"/>
                  </a:lnTo>
                  <a:lnTo>
                    <a:pt x="349377" y="1736291"/>
                  </a:lnTo>
                  <a:lnTo>
                    <a:pt x="333264" y="1739165"/>
                  </a:lnTo>
                </a:path>
                <a:path w="2463800" h="2138679">
                  <a:moveTo>
                    <a:pt x="940324" y="1927772"/>
                  </a:moveTo>
                  <a:lnTo>
                    <a:pt x="929353" y="1907158"/>
                  </a:lnTo>
                  <a:lnTo>
                    <a:pt x="919322" y="1885899"/>
                  </a:lnTo>
                  <a:lnTo>
                    <a:pt x="910267" y="1864038"/>
                  </a:lnTo>
                  <a:lnTo>
                    <a:pt x="902224" y="1841616"/>
                  </a:lnTo>
                </a:path>
                <a:path w="2463800" h="2138679">
                  <a:moveTo>
                    <a:pt x="1643650" y="1712952"/>
                  </a:moveTo>
                  <a:lnTo>
                    <a:pt x="1641414" y="1736916"/>
                  </a:lnTo>
                  <a:lnTo>
                    <a:pt x="1638142" y="1760691"/>
                  </a:lnTo>
                  <a:lnTo>
                    <a:pt x="1633845" y="1784229"/>
                  </a:lnTo>
                  <a:lnTo>
                    <a:pt x="1628537" y="1807478"/>
                  </a:lnTo>
                </a:path>
                <a:path w="2463800" h="2138679">
                  <a:moveTo>
                    <a:pt x="1945656" y="1128892"/>
                  </a:moveTo>
                  <a:lnTo>
                    <a:pt x="1982110" y="1153378"/>
                  </a:lnTo>
                  <a:lnTo>
                    <a:pt x="2015186" y="1182690"/>
                  </a:lnTo>
                  <a:lnTo>
                    <a:pt x="2044632" y="1216342"/>
                  </a:lnTo>
                  <a:lnTo>
                    <a:pt x="2070191" y="1253847"/>
                  </a:lnTo>
                  <a:lnTo>
                    <a:pt x="2091612" y="1294719"/>
                  </a:lnTo>
                  <a:lnTo>
                    <a:pt x="2108640" y="1338474"/>
                  </a:lnTo>
                  <a:lnTo>
                    <a:pt x="2121020" y="1384624"/>
                  </a:lnTo>
                  <a:lnTo>
                    <a:pt x="2128499" y="1432684"/>
                  </a:lnTo>
                  <a:lnTo>
                    <a:pt x="2130822" y="1482168"/>
                  </a:lnTo>
                </a:path>
                <a:path w="2463800" h="2138679">
                  <a:moveTo>
                    <a:pt x="2382409" y="752578"/>
                  </a:moveTo>
                  <a:lnTo>
                    <a:pt x="2366798" y="789813"/>
                  </a:lnTo>
                  <a:lnTo>
                    <a:pt x="2347722" y="824523"/>
                  </a:lnTo>
                  <a:lnTo>
                    <a:pt x="2325384" y="856377"/>
                  </a:lnTo>
                  <a:lnTo>
                    <a:pt x="2299986" y="885039"/>
                  </a:lnTo>
                </a:path>
                <a:path w="2463800" h="2138679">
                  <a:moveTo>
                    <a:pt x="2184543" y="261088"/>
                  </a:moveTo>
                  <a:lnTo>
                    <a:pt x="2186613" y="276657"/>
                  </a:lnTo>
                  <a:lnTo>
                    <a:pt x="2188052" y="292298"/>
                  </a:lnTo>
                  <a:lnTo>
                    <a:pt x="2188847" y="307987"/>
                  </a:lnTo>
                  <a:lnTo>
                    <a:pt x="2188988" y="323699"/>
                  </a:lnTo>
                </a:path>
                <a:path w="2463800" h="2138679">
                  <a:moveTo>
                    <a:pt x="1658001" y="188063"/>
                  </a:moveTo>
                  <a:lnTo>
                    <a:pt x="1666661" y="166832"/>
                  </a:lnTo>
                  <a:lnTo>
                    <a:pt x="1676607" y="146423"/>
                  </a:lnTo>
                  <a:lnTo>
                    <a:pt x="1687791" y="126895"/>
                  </a:lnTo>
                  <a:lnTo>
                    <a:pt x="1700165" y="108307"/>
                  </a:lnTo>
                </a:path>
                <a:path w="2463800" h="2138679">
                  <a:moveTo>
                    <a:pt x="1262904" y="226163"/>
                  </a:moveTo>
                  <a:lnTo>
                    <a:pt x="1266617" y="208407"/>
                  </a:lnTo>
                  <a:lnTo>
                    <a:pt x="1271270" y="190984"/>
                  </a:lnTo>
                  <a:lnTo>
                    <a:pt x="1276852" y="173942"/>
                  </a:lnTo>
                  <a:lnTo>
                    <a:pt x="1283351" y="157329"/>
                  </a:lnTo>
                </a:path>
                <a:path w="2463800" h="2138679">
                  <a:moveTo>
                    <a:pt x="799100" y="249531"/>
                  </a:moveTo>
                  <a:lnTo>
                    <a:pt x="818902" y="264219"/>
                  </a:lnTo>
                  <a:lnTo>
                    <a:pt x="837883" y="280265"/>
                  </a:lnTo>
                  <a:lnTo>
                    <a:pt x="855982" y="297644"/>
                  </a:lnTo>
                  <a:lnTo>
                    <a:pt x="873141" y="316333"/>
                  </a:lnTo>
                </a:path>
                <a:path w="2463800" h="2138679">
                  <a:moveTo>
                    <a:pt x="236808" y="774168"/>
                  </a:moveTo>
                  <a:lnTo>
                    <a:pt x="232698" y="756836"/>
                  </a:lnTo>
                  <a:lnTo>
                    <a:pt x="229173" y="739338"/>
                  </a:lnTo>
                  <a:lnTo>
                    <a:pt x="226237" y="721697"/>
                  </a:lnTo>
                  <a:lnTo>
                    <a:pt x="223892" y="703937"/>
                  </a:lnTo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620128" y="4464790"/>
            <a:ext cx="3042285" cy="2233295"/>
            <a:chOff x="8620128" y="4464790"/>
            <a:chExt cx="3042285" cy="2233295"/>
          </a:xfrm>
        </p:grpSpPr>
        <p:sp>
          <p:nvSpPr>
            <p:cNvPr id="27" name="object 27"/>
            <p:cNvSpPr/>
            <p:nvPr/>
          </p:nvSpPr>
          <p:spPr>
            <a:xfrm>
              <a:off x="8626478" y="4471140"/>
              <a:ext cx="3029585" cy="2220595"/>
            </a:xfrm>
            <a:custGeom>
              <a:avLst/>
              <a:gdLst/>
              <a:ahLst/>
              <a:cxnLst/>
              <a:rect l="l" t="t" r="r" b="b"/>
              <a:pathLst>
                <a:path w="3029584" h="2220595">
                  <a:moveTo>
                    <a:pt x="1844097" y="0"/>
                  </a:moveTo>
                  <a:lnTo>
                    <a:pt x="1797158" y="4364"/>
                  </a:lnTo>
                  <a:lnTo>
                    <a:pt x="1751643" y="15801"/>
                  </a:lnTo>
                  <a:lnTo>
                    <a:pt x="1708400" y="34027"/>
                  </a:lnTo>
                  <a:lnTo>
                    <a:pt x="1668273" y="58760"/>
                  </a:lnTo>
                  <a:lnTo>
                    <a:pt x="1632108" y="89719"/>
                  </a:lnTo>
                  <a:lnTo>
                    <a:pt x="1600752" y="126621"/>
                  </a:lnTo>
                  <a:lnTo>
                    <a:pt x="1575050" y="169185"/>
                  </a:lnTo>
                  <a:lnTo>
                    <a:pt x="1555083" y="150901"/>
                  </a:lnTo>
                  <a:lnTo>
                    <a:pt x="1511578" y="119000"/>
                  </a:lnTo>
                  <a:lnTo>
                    <a:pt x="1445451" y="86048"/>
                  </a:lnTo>
                  <a:lnTo>
                    <a:pt x="1401630" y="72409"/>
                  </a:lnTo>
                  <a:lnTo>
                    <a:pt x="1357192" y="64369"/>
                  </a:lnTo>
                  <a:lnTo>
                    <a:pt x="1312610" y="61784"/>
                  </a:lnTo>
                  <a:lnTo>
                    <a:pt x="1268359" y="64510"/>
                  </a:lnTo>
                  <a:lnTo>
                    <a:pt x="1224912" y="72400"/>
                  </a:lnTo>
                  <a:lnTo>
                    <a:pt x="1182743" y="85311"/>
                  </a:lnTo>
                  <a:lnTo>
                    <a:pt x="1142327" y="103099"/>
                  </a:lnTo>
                  <a:lnTo>
                    <a:pt x="1104135" y="125618"/>
                  </a:lnTo>
                  <a:lnTo>
                    <a:pt x="1068644" y="152724"/>
                  </a:lnTo>
                  <a:lnTo>
                    <a:pt x="1036325" y="184272"/>
                  </a:lnTo>
                  <a:lnTo>
                    <a:pt x="1007654" y="220118"/>
                  </a:lnTo>
                  <a:lnTo>
                    <a:pt x="983103" y="260117"/>
                  </a:lnTo>
                  <a:lnTo>
                    <a:pt x="936245" y="236077"/>
                  </a:lnTo>
                  <a:lnTo>
                    <a:pt x="887302" y="217487"/>
                  </a:lnTo>
                  <a:lnTo>
                    <a:pt x="836751" y="204443"/>
                  </a:lnTo>
                  <a:lnTo>
                    <a:pt x="785067" y="197040"/>
                  </a:lnTo>
                  <a:lnTo>
                    <a:pt x="732728" y="195374"/>
                  </a:lnTo>
                  <a:lnTo>
                    <a:pt x="680208" y="199538"/>
                  </a:lnTo>
                  <a:lnTo>
                    <a:pt x="632620" y="208466"/>
                  </a:lnTo>
                  <a:lnTo>
                    <a:pt x="587051" y="221881"/>
                  </a:lnTo>
                  <a:lnTo>
                    <a:pt x="543706" y="239514"/>
                  </a:lnTo>
                  <a:lnTo>
                    <a:pt x="502789" y="261099"/>
                  </a:lnTo>
                  <a:lnTo>
                    <a:pt x="464503" y="286369"/>
                  </a:lnTo>
                  <a:lnTo>
                    <a:pt x="429051" y="315055"/>
                  </a:lnTo>
                  <a:lnTo>
                    <a:pt x="396639" y="346890"/>
                  </a:lnTo>
                  <a:lnTo>
                    <a:pt x="367470" y="381608"/>
                  </a:lnTo>
                  <a:lnTo>
                    <a:pt x="341748" y="418941"/>
                  </a:lnTo>
                  <a:lnTo>
                    <a:pt x="319677" y="458622"/>
                  </a:lnTo>
                  <a:lnTo>
                    <a:pt x="301460" y="500383"/>
                  </a:lnTo>
                  <a:lnTo>
                    <a:pt x="287302" y="543956"/>
                  </a:lnTo>
                  <a:lnTo>
                    <a:pt x="277406" y="589075"/>
                  </a:lnTo>
                  <a:lnTo>
                    <a:pt x="271976" y="635473"/>
                  </a:lnTo>
                  <a:lnTo>
                    <a:pt x="271217" y="682881"/>
                  </a:lnTo>
                  <a:lnTo>
                    <a:pt x="275332" y="731033"/>
                  </a:lnTo>
                  <a:lnTo>
                    <a:pt x="272792" y="738018"/>
                  </a:lnTo>
                  <a:lnTo>
                    <a:pt x="225533" y="746701"/>
                  </a:lnTo>
                  <a:lnTo>
                    <a:pt x="180769" y="762520"/>
                  </a:lnTo>
                  <a:lnTo>
                    <a:pt x="139235" y="784992"/>
                  </a:lnTo>
                  <a:lnTo>
                    <a:pt x="101671" y="813635"/>
                  </a:lnTo>
                  <a:lnTo>
                    <a:pt x="68813" y="847964"/>
                  </a:lnTo>
                  <a:lnTo>
                    <a:pt x="41398" y="887497"/>
                  </a:lnTo>
                  <a:lnTo>
                    <a:pt x="19880" y="932263"/>
                  </a:lnTo>
                  <a:lnTo>
                    <a:pt x="6155" y="978663"/>
                  </a:lnTo>
                  <a:lnTo>
                    <a:pt x="0" y="1025835"/>
                  </a:lnTo>
                  <a:lnTo>
                    <a:pt x="1191" y="1072920"/>
                  </a:lnTo>
                  <a:lnTo>
                    <a:pt x="9505" y="1119056"/>
                  </a:lnTo>
                  <a:lnTo>
                    <a:pt x="24719" y="1163383"/>
                  </a:lnTo>
                  <a:lnTo>
                    <a:pt x="46610" y="1205041"/>
                  </a:lnTo>
                  <a:lnTo>
                    <a:pt x="74954" y="1243169"/>
                  </a:lnTo>
                  <a:lnTo>
                    <a:pt x="109529" y="1276905"/>
                  </a:lnTo>
                  <a:lnTo>
                    <a:pt x="150110" y="1305391"/>
                  </a:lnTo>
                  <a:lnTo>
                    <a:pt x="117195" y="1347248"/>
                  </a:lnTo>
                  <a:lnTo>
                    <a:pt x="92322" y="1393637"/>
                  </a:lnTo>
                  <a:lnTo>
                    <a:pt x="75879" y="1443418"/>
                  </a:lnTo>
                  <a:lnTo>
                    <a:pt x="68257" y="1495455"/>
                  </a:lnTo>
                  <a:lnTo>
                    <a:pt x="69846" y="1548608"/>
                  </a:lnTo>
                  <a:lnTo>
                    <a:pt x="79594" y="1597127"/>
                  </a:lnTo>
                  <a:lnTo>
                    <a:pt x="96563" y="1642250"/>
                  </a:lnTo>
                  <a:lnTo>
                    <a:pt x="120056" y="1683429"/>
                  </a:lnTo>
                  <a:lnTo>
                    <a:pt x="149376" y="1720116"/>
                  </a:lnTo>
                  <a:lnTo>
                    <a:pt x="183828" y="1751761"/>
                  </a:lnTo>
                  <a:lnTo>
                    <a:pt x="222715" y="1777815"/>
                  </a:lnTo>
                  <a:lnTo>
                    <a:pt x="265340" y="1797729"/>
                  </a:lnTo>
                  <a:lnTo>
                    <a:pt x="311008" y="1810954"/>
                  </a:lnTo>
                  <a:lnTo>
                    <a:pt x="359020" y="1816942"/>
                  </a:lnTo>
                  <a:lnTo>
                    <a:pt x="408682" y="1815143"/>
                  </a:lnTo>
                  <a:lnTo>
                    <a:pt x="414397" y="1824897"/>
                  </a:lnTo>
                  <a:lnTo>
                    <a:pt x="440145" y="1863930"/>
                  </a:lnTo>
                  <a:lnTo>
                    <a:pt x="468635" y="1900024"/>
                  </a:lnTo>
                  <a:lnTo>
                    <a:pt x="499642" y="1933123"/>
                  </a:lnTo>
                  <a:lnTo>
                    <a:pt x="532945" y="1963172"/>
                  </a:lnTo>
                  <a:lnTo>
                    <a:pt x="568320" y="1990116"/>
                  </a:lnTo>
                  <a:lnTo>
                    <a:pt x="605545" y="2013897"/>
                  </a:lnTo>
                  <a:lnTo>
                    <a:pt x="644397" y="2034462"/>
                  </a:lnTo>
                  <a:lnTo>
                    <a:pt x="684654" y="2051754"/>
                  </a:lnTo>
                  <a:lnTo>
                    <a:pt x="726092" y="2065718"/>
                  </a:lnTo>
                  <a:lnTo>
                    <a:pt x="768489" y="2076297"/>
                  </a:lnTo>
                  <a:lnTo>
                    <a:pt x="811622" y="2083438"/>
                  </a:lnTo>
                  <a:lnTo>
                    <a:pt x="855269" y="2087084"/>
                  </a:lnTo>
                  <a:lnTo>
                    <a:pt x="899206" y="2087179"/>
                  </a:lnTo>
                  <a:lnTo>
                    <a:pt x="943211" y="2083668"/>
                  </a:lnTo>
                  <a:lnTo>
                    <a:pt x="987061" y="2076495"/>
                  </a:lnTo>
                  <a:lnTo>
                    <a:pt x="1030533" y="2065605"/>
                  </a:lnTo>
                  <a:lnTo>
                    <a:pt x="1073406" y="2050942"/>
                  </a:lnTo>
                  <a:lnTo>
                    <a:pt x="1115455" y="2032451"/>
                  </a:lnTo>
                  <a:lnTo>
                    <a:pt x="1156458" y="2010075"/>
                  </a:lnTo>
                  <a:lnTo>
                    <a:pt x="1184303" y="2047622"/>
                  </a:lnTo>
                  <a:lnTo>
                    <a:pt x="1215517" y="2082034"/>
                  </a:lnTo>
                  <a:lnTo>
                    <a:pt x="1249827" y="2113113"/>
                  </a:lnTo>
                  <a:lnTo>
                    <a:pt x="1286963" y="2140658"/>
                  </a:lnTo>
                  <a:lnTo>
                    <a:pt x="1326654" y="2164469"/>
                  </a:lnTo>
                  <a:lnTo>
                    <a:pt x="1368629" y="2184347"/>
                  </a:lnTo>
                  <a:lnTo>
                    <a:pt x="1412617" y="2200093"/>
                  </a:lnTo>
                  <a:lnTo>
                    <a:pt x="1459596" y="2211781"/>
                  </a:lnTo>
                  <a:lnTo>
                    <a:pt x="1506608" y="2218536"/>
                  </a:lnTo>
                  <a:lnTo>
                    <a:pt x="1553358" y="2220518"/>
                  </a:lnTo>
                  <a:lnTo>
                    <a:pt x="1599549" y="2217885"/>
                  </a:lnTo>
                  <a:lnTo>
                    <a:pt x="1644884" y="2210796"/>
                  </a:lnTo>
                  <a:lnTo>
                    <a:pt x="1689067" y="2199410"/>
                  </a:lnTo>
                  <a:lnTo>
                    <a:pt x="1731800" y="2183886"/>
                  </a:lnTo>
                  <a:lnTo>
                    <a:pt x="1772789" y="2164383"/>
                  </a:lnTo>
                  <a:lnTo>
                    <a:pt x="1811735" y="2141058"/>
                  </a:lnTo>
                  <a:lnTo>
                    <a:pt x="1848343" y="2114073"/>
                  </a:lnTo>
                  <a:lnTo>
                    <a:pt x="1882316" y="2083584"/>
                  </a:lnTo>
                  <a:lnTo>
                    <a:pt x="1913358" y="2049751"/>
                  </a:lnTo>
                  <a:lnTo>
                    <a:pt x="1941171" y="2012733"/>
                  </a:lnTo>
                  <a:lnTo>
                    <a:pt x="1965460" y="1972688"/>
                  </a:lnTo>
                  <a:lnTo>
                    <a:pt x="1985928" y="1929776"/>
                  </a:lnTo>
                  <a:lnTo>
                    <a:pt x="2002278" y="1884155"/>
                  </a:lnTo>
                  <a:lnTo>
                    <a:pt x="2051514" y="1910314"/>
                  </a:lnTo>
                  <a:lnTo>
                    <a:pt x="2103656" y="1929400"/>
                  </a:lnTo>
                  <a:lnTo>
                    <a:pt x="2157940" y="1941192"/>
                  </a:lnTo>
                  <a:lnTo>
                    <a:pt x="2213606" y="1945471"/>
                  </a:lnTo>
                  <a:lnTo>
                    <a:pt x="2260880" y="1943130"/>
                  </a:lnTo>
                  <a:lnTo>
                    <a:pt x="2306596" y="1935540"/>
                  </a:lnTo>
                  <a:lnTo>
                    <a:pt x="2350448" y="1923002"/>
                  </a:lnTo>
                  <a:lnTo>
                    <a:pt x="2392127" y="1905816"/>
                  </a:lnTo>
                  <a:lnTo>
                    <a:pt x="2431328" y="1884284"/>
                  </a:lnTo>
                  <a:lnTo>
                    <a:pt x="2467745" y="1858707"/>
                  </a:lnTo>
                  <a:lnTo>
                    <a:pt x="2501070" y="1829385"/>
                  </a:lnTo>
                  <a:lnTo>
                    <a:pt x="2530998" y="1796618"/>
                  </a:lnTo>
                  <a:lnTo>
                    <a:pt x="2557221" y="1760709"/>
                  </a:lnTo>
                  <a:lnTo>
                    <a:pt x="2579432" y="1721957"/>
                  </a:lnTo>
                  <a:lnTo>
                    <a:pt x="2597327" y="1680664"/>
                  </a:lnTo>
                  <a:lnTo>
                    <a:pt x="2610597" y="1637131"/>
                  </a:lnTo>
                  <a:lnTo>
                    <a:pt x="2618936" y="1591657"/>
                  </a:lnTo>
                  <a:lnTo>
                    <a:pt x="2622038" y="1544544"/>
                  </a:lnTo>
                  <a:lnTo>
                    <a:pt x="2669923" y="1535180"/>
                  </a:lnTo>
                  <a:lnTo>
                    <a:pt x="2716412" y="1521023"/>
                  </a:lnTo>
                  <a:lnTo>
                    <a:pt x="2761145" y="1502223"/>
                  </a:lnTo>
                  <a:lnTo>
                    <a:pt x="2803764" y="1478929"/>
                  </a:lnTo>
                  <a:lnTo>
                    <a:pt x="2843907" y="1451288"/>
                  </a:lnTo>
                  <a:lnTo>
                    <a:pt x="2880901" y="1419847"/>
                  </a:lnTo>
                  <a:lnTo>
                    <a:pt x="2913893" y="1385504"/>
                  </a:lnTo>
                  <a:lnTo>
                    <a:pt x="2942839" y="1348595"/>
                  </a:lnTo>
                  <a:lnTo>
                    <a:pt x="2967696" y="1309452"/>
                  </a:lnTo>
                  <a:lnTo>
                    <a:pt x="2988420" y="1268410"/>
                  </a:lnTo>
                  <a:lnTo>
                    <a:pt x="3004967" y="1225802"/>
                  </a:lnTo>
                  <a:lnTo>
                    <a:pt x="3017294" y="1181962"/>
                  </a:lnTo>
                  <a:lnTo>
                    <a:pt x="3025358" y="1137224"/>
                  </a:lnTo>
                  <a:lnTo>
                    <a:pt x="3029115" y="1091921"/>
                  </a:lnTo>
                  <a:lnTo>
                    <a:pt x="3028521" y="1046388"/>
                  </a:lnTo>
                  <a:lnTo>
                    <a:pt x="3023533" y="1000958"/>
                  </a:lnTo>
                  <a:lnTo>
                    <a:pt x="3014107" y="955966"/>
                  </a:lnTo>
                  <a:lnTo>
                    <a:pt x="3000200" y="911744"/>
                  </a:lnTo>
                  <a:lnTo>
                    <a:pt x="2981768" y="868626"/>
                  </a:lnTo>
                  <a:lnTo>
                    <a:pt x="2958768" y="826947"/>
                  </a:lnTo>
                  <a:lnTo>
                    <a:pt x="2931156" y="787040"/>
                  </a:lnTo>
                  <a:lnTo>
                    <a:pt x="2936085" y="775041"/>
                  </a:lnTo>
                  <a:lnTo>
                    <a:pt x="2948301" y="738018"/>
                  </a:lnTo>
                  <a:lnTo>
                    <a:pt x="2957808" y="692025"/>
                  </a:lnTo>
                  <a:lnTo>
                    <a:pt x="2961466" y="646240"/>
                  </a:lnTo>
                  <a:lnTo>
                    <a:pt x="2959520" y="601094"/>
                  </a:lnTo>
                  <a:lnTo>
                    <a:pt x="2952217" y="557017"/>
                  </a:lnTo>
                  <a:lnTo>
                    <a:pt x="2939803" y="514437"/>
                  </a:lnTo>
                  <a:lnTo>
                    <a:pt x="2922524" y="473785"/>
                  </a:lnTo>
                  <a:lnTo>
                    <a:pt x="2900627" y="435490"/>
                  </a:lnTo>
                  <a:lnTo>
                    <a:pt x="2874358" y="399983"/>
                  </a:lnTo>
                  <a:lnTo>
                    <a:pt x="2843962" y="367692"/>
                  </a:lnTo>
                  <a:lnTo>
                    <a:pt x="2809687" y="339048"/>
                  </a:lnTo>
                  <a:lnTo>
                    <a:pt x="2771778" y="314481"/>
                  </a:lnTo>
                  <a:lnTo>
                    <a:pt x="2730483" y="294420"/>
                  </a:lnTo>
                  <a:lnTo>
                    <a:pt x="2686046" y="279294"/>
                  </a:lnTo>
                  <a:lnTo>
                    <a:pt x="2674520" y="233792"/>
                  </a:lnTo>
                  <a:lnTo>
                    <a:pt x="2656935" y="190630"/>
                  </a:lnTo>
                  <a:lnTo>
                    <a:pt x="2633632" y="150382"/>
                  </a:lnTo>
                  <a:lnTo>
                    <a:pt x="2604953" y="113621"/>
                  </a:lnTo>
                  <a:lnTo>
                    <a:pt x="2571238" y="80920"/>
                  </a:lnTo>
                  <a:lnTo>
                    <a:pt x="2534003" y="53544"/>
                  </a:lnTo>
                  <a:lnTo>
                    <a:pt x="2494370" y="31899"/>
                  </a:lnTo>
                  <a:lnTo>
                    <a:pt x="2452910" y="15938"/>
                  </a:lnTo>
                  <a:lnTo>
                    <a:pt x="2410192" y="5614"/>
                  </a:lnTo>
                  <a:lnTo>
                    <a:pt x="2366789" y="880"/>
                  </a:lnTo>
                  <a:lnTo>
                    <a:pt x="2323270" y="1688"/>
                  </a:lnTo>
                  <a:lnTo>
                    <a:pt x="2280207" y="7992"/>
                  </a:lnTo>
                  <a:lnTo>
                    <a:pt x="2238169" y="19744"/>
                  </a:lnTo>
                  <a:lnTo>
                    <a:pt x="2197727" y="36897"/>
                  </a:lnTo>
                  <a:lnTo>
                    <a:pt x="2159452" y="59404"/>
                  </a:lnTo>
                  <a:lnTo>
                    <a:pt x="2123915" y="87217"/>
                  </a:lnTo>
                  <a:lnTo>
                    <a:pt x="2091686" y="120290"/>
                  </a:lnTo>
                  <a:lnTo>
                    <a:pt x="2068963" y="93749"/>
                  </a:lnTo>
                  <a:lnTo>
                    <a:pt x="2015373" y="49478"/>
                  </a:lnTo>
                  <a:lnTo>
                    <a:pt x="1938867" y="13611"/>
                  </a:lnTo>
                  <a:lnTo>
                    <a:pt x="1891615" y="2988"/>
                  </a:lnTo>
                  <a:lnTo>
                    <a:pt x="1844097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26478" y="4471140"/>
              <a:ext cx="3029585" cy="2220595"/>
            </a:xfrm>
            <a:custGeom>
              <a:avLst/>
              <a:gdLst/>
              <a:ahLst/>
              <a:cxnLst/>
              <a:rect l="l" t="t" r="r" b="b"/>
              <a:pathLst>
                <a:path w="3029584" h="2220595">
                  <a:moveTo>
                    <a:pt x="275332" y="731033"/>
                  </a:moveTo>
                  <a:lnTo>
                    <a:pt x="271217" y="682881"/>
                  </a:lnTo>
                  <a:lnTo>
                    <a:pt x="271976" y="635473"/>
                  </a:lnTo>
                  <a:lnTo>
                    <a:pt x="277406" y="589075"/>
                  </a:lnTo>
                  <a:lnTo>
                    <a:pt x="287302" y="543956"/>
                  </a:lnTo>
                  <a:lnTo>
                    <a:pt x="301460" y="500383"/>
                  </a:lnTo>
                  <a:lnTo>
                    <a:pt x="319677" y="458622"/>
                  </a:lnTo>
                  <a:lnTo>
                    <a:pt x="341748" y="418941"/>
                  </a:lnTo>
                  <a:lnTo>
                    <a:pt x="367470" y="381608"/>
                  </a:lnTo>
                  <a:lnTo>
                    <a:pt x="396639" y="346890"/>
                  </a:lnTo>
                  <a:lnTo>
                    <a:pt x="429051" y="315055"/>
                  </a:lnTo>
                  <a:lnTo>
                    <a:pt x="464503" y="286369"/>
                  </a:lnTo>
                  <a:lnTo>
                    <a:pt x="502789" y="261099"/>
                  </a:lnTo>
                  <a:lnTo>
                    <a:pt x="543706" y="239514"/>
                  </a:lnTo>
                  <a:lnTo>
                    <a:pt x="587051" y="221881"/>
                  </a:lnTo>
                  <a:lnTo>
                    <a:pt x="632620" y="208466"/>
                  </a:lnTo>
                  <a:lnTo>
                    <a:pt x="680208" y="199538"/>
                  </a:lnTo>
                  <a:lnTo>
                    <a:pt x="732728" y="195374"/>
                  </a:lnTo>
                  <a:lnTo>
                    <a:pt x="785067" y="197040"/>
                  </a:lnTo>
                  <a:lnTo>
                    <a:pt x="836751" y="204443"/>
                  </a:lnTo>
                  <a:lnTo>
                    <a:pt x="887302" y="217487"/>
                  </a:lnTo>
                  <a:lnTo>
                    <a:pt x="936245" y="236077"/>
                  </a:lnTo>
                  <a:lnTo>
                    <a:pt x="983103" y="260117"/>
                  </a:lnTo>
                  <a:lnTo>
                    <a:pt x="1007654" y="220118"/>
                  </a:lnTo>
                  <a:lnTo>
                    <a:pt x="1036325" y="184272"/>
                  </a:lnTo>
                  <a:lnTo>
                    <a:pt x="1068644" y="152724"/>
                  </a:lnTo>
                  <a:lnTo>
                    <a:pt x="1104135" y="125618"/>
                  </a:lnTo>
                  <a:lnTo>
                    <a:pt x="1142327" y="103099"/>
                  </a:lnTo>
                  <a:lnTo>
                    <a:pt x="1182743" y="85311"/>
                  </a:lnTo>
                  <a:lnTo>
                    <a:pt x="1224912" y="72400"/>
                  </a:lnTo>
                  <a:lnTo>
                    <a:pt x="1268359" y="64510"/>
                  </a:lnTo>
                  <a:lnTo>
                    <a:pt x="1312610" y="61784"/>
                  </a:lnTo>
                  <a:lnTo>
                    <a:pt x="1357192" y="64369"/>
                  </a:lnTo>
                  <a:lnTo>
                    <a:pt x="1401630" y="72409"/>
                  </a:lnTo>
                  <a:lnTo>
                    <a:pt x="1445451" y="86048"/>
                  </a:lnTo>
                  <a:lnTo>
                    <a:pt x="1488182" y="105431"/>
                  </a:lnTo>
                  <a:lnTo>
                    <a:pt x="1533902" y="134165"/>
                  </a:lnTo>
                  <a:lnTo>
                    <a:pt x="1575050" y="169185"/>
                  </a:lnTo>
                  <a:lnTo>
                    <a:pt x="1600752" y="126621"/>
                  </a:lnTo>
                  <a:lnTo>
                    <a:pt x="1632108" y="89719"/>
                  </a:lnTo>
                  <a:lnTo>
                    <a:pt x="1668273" y="58760"/>
                  </a:lnTo>
                  <a:lnTo>
                    <a:pt x="1708400" y="34027"/>
                  </a:lnTo>
                  <a:lnTo>
                    <a:pt x="1751643" y="15801"/>
                  </a:lnTo>
                  <a:lnTo>
                    <a:pt x="1797158" y="4364"/>
                  </a:lnTo>
                  <a:lnTo>
                    <a:pt x="1844097" y="0"/>
                  </a:lnTo>
                  <a:lnTo>
                    <a:pt x="1891615" y="2988"/>
                  </a:lnTo>
                  <a:lnTo>
                    <a:pt x="1938867" y="13611"/>
                  </a:lnTo>
                  <a:lnTo>
                    <a:pt x="1985006" y="32152"/>
                  </a:lnTo>
                  <a:lnTo>
                    <a:pt x="2043442" y="70077"/>
                  </a:lnTo>
                  <a:lnTo>
                    <a:pt x="2091686" y="120290"/>
                  </a:lnTo>
                  <a:lnTo>
                    <a:pt x="2123915" y="87217"/>
                  </a:lnTo>
                  <a:lnTo>
                    <a:pt x="2159452" y="59404"/>
                  </a:lnTo>
                  <a:lnTo>
                    <a:pt x="2197727" y="36897"/>
                  </a:lnTo>
                  <a:lnTo>
                    <a:pt x="2238169" y="19744"/>
                  </a:lnTo>
                  <a:lnTo>
                    <a:pt x="2280207" y="7992"/>
                  </a:lnTo>
                  <a:lnTo>
                    <a:pt x="2323270" y="1688"/>
                  </a:lnTo>
                  <a:lnTo>
                    <a:pt x="2366789" y="880"/>
                  </a:lnTo>
                  <a:lnTo>
                    <a:pt x="2410192" y="5614"/>
                  </a:lnTo>
                  <a:lnTo>
                    <a:pt x="2452910" y="15938"/>
                  </a:lnTo>
                  <a:lnTo>
                    <a:pt x="2494370" y="31899"/>
                  </a:lnTo>
                  <a:lnTo>
                    <a:pt x="2534003" y="53544"/>
                  </a:lnTo>
                  <a:lnTo>
                    <a:pt x="2571238" y="80920"/>
                  </a:lnTo>
                  <a:lnTo>
                    <a:pt x="2604953" y="113621"/>
                  </a:lnTo>
                  <a:lnTo>
                    <a:pt x="2633632" y="150382"/>
                  </a:lnTo>
                  <a:lnTo>
                    <a:pt x="2656935" y="190630"/>
                  </a:lnTo>
                  <a:lnTo>
                    <a:pt x="2674520" y="233792"/>
                  </a:lnTo>
                  <a:lnTo>
                    <a:pt x="2686046" y="279294"/>
                  </a:lnTo>
                  <a:lnTo>
                    <a:pt x="2730483" y="294420"/>
                  </a:lnTo>
                  <a:lnTo>
                    <a:pt x="2771778" y="314481"/>
                  </a:lnTo>
                  <a:lnTo>
                    <a:pt x="2809687" y="339048"/>
                  </a:lnTo>
                  <a:lnTo>
                    <a:pt x="2843962" y="367692"/>
                  </a:lnTo>
                  <a:lnTo>
                    <a:pt x="2874358" y="399983"/>
                  </a:lnTo>
                  <a:lnTo>
                    <a:pt x="2900627" y="435490"/>
                  </a:lnTo>
                  <a:lnTo>
                    <a:pt x="2922524" y="473785"/>
                  </a:lnTo>
                  <a:lnTo>
                    <a:pt x="2939803" y="514437"/>
                  </a:lnTo>
                  <a:lnTo>
                    <a:pt x="2952217" y="557017"/>
                  </a:lnTo>
                  <a:lnTo>
                    <a:pt x="2959520" y="601094"/>
                  </a:lnTo>
                  <a:lnTo>
                    <a:pt x="2961466" y="646240"/>
                  </a:lnTo>
                  <a:lnTo>
                    <a:pt x="2957808" y="692025"/>
                  </a:lnTo>
                  <a:lnTo>
                    <a:pt x="2948301" y="738018"/>
                  </a:lnTo>
                  <a:lnTo>
                    <a:pt x="2936085" y="775041"/>
                  </a:lnTo>
                  <a:lnTo>
                    <a:pt x="2931156" y="787040"/>
                  </a:lnTo>
                  <a:lnTo>
                    <a:pt x="2958768" y="826947"/>
                  </a:lnTo>
                  <a:lnTo>
                    <a:pt x="2981768" y="868626"/>
                  </a:lnTo>
                  <a:lnTo>
                    <a:pt x="3000200" y="911744"/>
                  </a:lnTo>
                  <a:lnTo>
                    <a:pt x="3014107" y="955966"/>
                  </a:lnTo>
                  <a:lnTo>
                    <a:pt x="3023533" y="1000958"/>
                  </a:lnTo>
                  <a:lnTo>
                    <a:pt x="3028521" y="1046388"/>
                  </a:lnTo>
                  <a:lnTo>
                    <a:pt x="3029115" y="1091921"/>
                  </a:lnTo>
                  <a:lnTo>
                    <a:pt x="3025358" y="1137224"/>
                  </a:lnTo>
                  <a:lnTo>
                    <a:pt x="3017294" y="1181962"/>
                  </a:lnTo>
                  <a:lnTo>
                    <a:pt x="3004967" y="1225802"/>
                  </a:lnTo>
                  <a:lnTo>
                    <a:pt x="2988420" y="1268410"/>
                  </a:lnTo>
                  <a:lnTo>
                    <a:pt x="2967696" y="1309452"/>
                  </a:lnTo>
                  <a:lnTo>
                    <a:pt x="2942839" y="1348595"/>
                  </a:lnTo>
                  <a:lnTo>
                    <a:pt x="2913893" y="1385504"/>
                  </a:lnTo>
                  <a:lnTo>
                    <a:pt x="2880901" y="1419847"/>
                  </a:lnTo>
                  <a:lnTo>
                    <a:pt x="2843907" y="1451288"/>
                  </a:lnTo>
                  <a:lnTo>
                    <a:pt x="2803764" y="1478929"/>
                  </a:lnTo>
                  <a:lnTo>
                    <a:pt x="2761145" y="1502223"/>
                  </a:lnTo>
                  <a:lnTo>
                    <a:pt x="2716412" y="1521023"/>
                  </a:lnTo>
                  <a:lnTo>
                    <a:pt x="2669923" y="1535180"/>
                  </a:lnTo>
                  <a:lnTo>
                    <a:pt x="2622038" y="1544544"/>
                  </a:lnTo>
                  <a:lnTo>
                    <a:pt x="2618936" y="1591657"/>
                  </a:lnTo>
                  <a:lnTo>
                    <a:pt x="2610597" y="1637131"/>
                  </a:lnTo>
                  <a:lnTo>
                    <a:pt x="2597327" y="1680664"/>
                  </a:lnTo>
                  <a:lnTo>
                    <a:pt x="2579432" y="1721957"/>
                  </a:lnTo>
                  <a:lnTo>
                    <a:pt x="2557221" y="1760709"/>
                  </a:lnTo>
                  <a:lnTo>
                    <a:pt x="2530998" y="1796618"/>
                  </a:lnTo>
                  <a:lnTo>
                    <a:pt x="2501070" y="1829385"/>
                  </a:lnTo>
                  <a:lnTo>
                    <a:pt x="2467745" y="1858707"/>
                  </a:lnTo>
                  <a:lnTo>
                    <a:pt x="2431328" y="1884284"/>
                  </a:lnTo>
                  <a:lnTo>
                    <a:pt x="2392127" y="1905816"/>
                  </a:lnTo>
                  <a:lnTo>
                    <a:pt x="2350448" y="1923002"/>
                  </a:lnTo>
                  <a:lnTo>
                    <a:pt x="2306596" y="1935540"/>
                  </a:lnTo>
                  <a:lnTo>
                    <a:pt x="2260880" y="1943130"/>
                  </a:lnTo>
                  <a:lnTo>
                    <a:pt x="2213606" y="1945471"/>
                  </a:lnTo>
                  <a:lnTo>
                    <a:pt x="2157940" y="1941192"/>
                  </a:lnTo>
                  <a:lnTo>
                    <a:pt x="2103656" y="1929400"/>
                  </a:lnTo>
                  <a:lnTo>
                    <a:pt x="2051514" y="1910314"/>
                  </a:lnTo>
                  <a:lnTo>
                    <a:pt x="2002278" y="1884155"/>
                  </a:lnTo>
                  <a:lnTo>
                    <a:pt x="1985928" y="1929776"/>
                  </a:lnTo>
                  <a:lnTo>
                    <a:pt x="1965460" y="1972688"/>
                  </a:lnTo>
                  <a:lnTo>
                    <a:pt x="1941171" y="2012733"/>
                  </a:lnTo>
                  <a:lnTo>
                    <a:pt x="1913358" y="2049751"/>
                  </a:lnTo>
                  <a:lnTo>
                    <a:pt x="1882316" y="2083584"/>
                  </a:lnTo>
                  <a:lnTo>
                    <a:pt x="1848343" y="2114073"/>
                  </a:lnTo>
                  <a:lnTo>
                    <a:pt x="1811735" y="2141058"/>
                  </a:lnTo>
                  <a:lnTo>
                    <a:pt x="1772789" y="2164383"/>
                  </a:lnTo>
                  <a:lnTo>
                    <a:pt x="1731800" y="2183886"/>
                  </a:lnTo>
                  <a:lnTo>
                    <a:pt x="1689067" y="2199410"/>
                  </a:lnTo>
                  <a:lnTo>
                    <a:pt x="1644884" y="2210796"/>
                  </a:lnTo>
                  <a:lnTo>
                    <a:pt x="1599549" y="2217885"/>
                  </a:lnTo>
                  <a:lnTo>
                    <a:pt x="1553358" y="2220518"/>
                  </a:lnTo>
                  <a:lnTo>
                    <a:pt x="1506608" y="2218536"/>
                  </a:lnTo>
                  <a:lnTo>
                    <a:pt x="1459596" y="2211781"/>
                  </a:lnTo>
                  <a:lnTo>
                    <a:pt x="1412617" y="2200093"/>
                  </a:lnTo>
                  <a:lnTo>
                    <a:pt x="1368629" y="2184347"/>
                  </a:lnTo>
                  <a:lnTo>
                    <a:pt x="1326654" y="2164469"/>
                  </a:lnTo>
                  <a:lnTo>
                    <a:pt x="1286963" y="2140658"/>
                  </a:lnTo>
                  <a:lnTo>
                    <a:pt x="1249827" y="2113113"/>
                  </a:lnTo>
                  <a:lnTo>
                    <a:pt x="1215517" y="2082034"/>
                  </a:lnTo>
                  <a:lnTo>
                    <a:pt x="1184303" y="2047622"/>
                  </a:lnTo>
                  <a:lnTo>
                    <a:pt x="1156458" y="2010075"/>
                  </a:lnTo>
                  <a:lnTo>
                    <a:pt x="1115455" y="2032451"/>
                  </a:lnTo>
                  <a:lnTo>
                    <a:pt x="1073406" y="2050942"/>
                  </a:lnTo>
                  <a:lnTo>
                    <a:pt x="1030533" y="2065605"/>
                  </a:lnTo>
                  <a:lnTo>
                    <a:pt x="987061" y="2076495"/>
                  </a:lnTo>
                  <a:lnTo>
                    <a:pt x="943211" y="2083668"/>
                  </a:lnTo>
                  <a:lnTo>
                    <a:pt x="899206" y="2087179"/>
                  </a:lnTo>
                  <a:lnTo>
                    <a:pt x="855269" y="2087084"/>
                  </a:lnTo>
                  <a:lnTo>
                    <a:pt x="811622" y="2083438"/>
                  </a:lnTo>
                  <a:lnTo>
                    <a:pt x="768489" y="2076297"/>
                  </a:lnTo>
                  <a:lnTo>
                    <a:pt x="726092" y="2065718"/>
                  </a:lnTo>
                  <a:lnTo>
                    <a:pt x="684654" y="2051754"/>
                  </a:lnTo>
                  <a:lnTo>
                    <a:pt x="644397" y="2034462"/>
                  </a:lnTo>
                  <a:lnTo>
                    <a:pt x="605545" y="2013897"/>
                  </a:lnTo>
                  <a:lnTo>
                    <a:pt x="568320" y="1990116"/>
                  </a:lnTo>
                  <a:lnTo>
                    <a:pt x="532945" y="1963172"/>
                  </a:lnTo>
                  <a:lnTo>
                    <a:pt x="499642" y="1933123"/>
                  </a:lnTo>
                  <a:lnTo>
                    <a:pt x="468635" y="1900024"/>
                  </a:lnTo>
                  <a:lnTo>
                    <a:pt x="440145" y="1863930"/>
                  </a:lnTo>
                  <a:lnTo>
                    <a:pt x="414397" y="1824897"/>
                  </a:lnTo>
                  <a:lnTo>
                    <a:pt x="408682" y="1815143"/>
                  </a:lnTo>
                  <a:lnTo>
                    <a:pt x="359020" y="1816942"/>
                  </a:lnTo>
                  <a:lnTo>
                    <a:pt x="311008" y="1810954"/>
                  </a:lnTo>
                  <a:lnTo>
                    <a:pt x="265340" y="1797729"/>
                  </a:lnTo>
                  <a:lnTo>
                    <a:pt x="222715" y="1777815"/>
                  </a:lnTo>
                  <a:lnTo>
                    <a:pt x="183828" y="1751761"/>
                  </a:lnTo>
                  <a:lnTo>
                    <a:pt x="149376" y="1720116"/>
                  </a:lnTo>
                  <a:lnTo>
                    <a:pt x="120056" y="1683429"/>
                  </a:lnTo>
                  <a:lnTo>
                    <a:pt x="96563" y="1642250"/>
                  </a:lnTo>
                  <a:lnTo>
                    <a:pt x="79594" y="1597127"/>
                  </a:lnTo>
                  <a:lnTo>
                    <a:pt x="69846" y="1548608"/>
                  </a:lnTo>
                  <a:lnTo>
                    <a:pt x="68257" y="1495455"/>
                  </a:lnTo>
                  <a:lnTo>
                    <a:pt x="75879" y="1443418"/>
                  </a:lnTo>
                  <a:lnTo>
                    <a:pt x="92322" y="1393637"/>
                  </a:lnTo>
                  <a:lnTo>
                    <a:pt x="117195" y="1347248"/>
                  </a:lnTo>
                  <a:lnTo>
                    <a:pt x="150110" y="1305391"/>
                  </a:lnTo>
                  <a:lnTo>
                    <a:pt x="109529" y="1276905"/>
                  </a:lnTo>
                  <a:lnTo>
                    <a:pt x="74954" y="1243169"/>
                  </a:lnTo>
                  <a:lnTo>
                    <a:pt x="46610" y="1205041"/>
                  </a:lnTo>
                  <a:lnTo>
                    <a:pt x="24719" y="1163383"/>
                  </a:lnTo>
                  <a:lnTo>
                    <a:pt x="9505" y="1119056"/>
                  </a:lnTo>
                  <a:lnTo>
                    <a:pt x="1191" y="1072920"/>
                  </a:lnTo>
                  <a:lnTo>
                    <a:pt x="0" y="1025835"/>
                  </a:lnTo>
                  <a:lnTo>
                    <a:pt x="6155" y="978663"/>
                  </a:lnTo>
                  <a:lnTo>
                    <a:pt x="19880" y="932263"/>
                  </a:lnTo>
                  <a:lnTo>
                    <a:pt x="41398" y="887497"/>
                  </a:lnTo>
                  <a:lnTo>
                    <a:pt x="68813" y="847964"/>
                  </a:lnTo>
                  <a:lnTo>
                    <a:pt x="101671" y="813635"/>
                  </a:lnTo>
                  <a:lnTo>
                    <a:pt x="139235" y="784992"/>
                  </a:lnTo>
                  <a:lnTo>
                    <a:pt x="180769" y="762520"/>
                  </a:lnTo>
                  <a:lnTo>
                    <a:pt x="225533" y="746701"/>
                  </a:lnTo>
                  <a:lnTo>
                    <a:pt x="272792" y="738018"/>
                  </a:lnTo>
                  <a:lnTo>
                    <a:pt x="275332" y="731033"/>
                  </a:lnTo>
                  <a:close/>
                </a:path>
                <a:path w="3029584" h="2220595">
                  <a:moveTo>
                    <a:pt x="330831" y="1337699"/>
                  </a:moveTo>
                  <a:lnTo>
                    <a:pt x="284553" y="1337772"/>
                  </a:lnTo>
                  <a:lnTo>
                    <a:pt x="239026" y="1330853"/>
                  </a:lnTo>
                  <a:lnTo>
                    <a:pt x="195046" y="1317120"/>
                  </a:lnTo>
                  <a:lnTo>
                    <a:pt x="153412" y="1296755"/>
                  </a:lnTo>
                </a:path>
                <a:path w="3029584" h="2220595">
                  <a:moveTo>
                    <a:pt x="487422" y="1785806"/>
                  </a:moveTo>
                  <a:lnTo>
                    <a:pt x="468527" y="1792610"/>
                  </a:lnTo>
                  <a:lnTo>
                    <a:pt x="449227" y="1798152"/>
                  </a:lnTo>
                  <a:lnTo>
                    <a:pt x="429593" y="1802421"/>
                  </a:lnTo>
                  <a:lnTo>
                    <a:pt x="409698" y="1805402"/>
                  </a:lnTo>
                </a:path>
                <a:path w="3029584" h="2220595">
                  <a:moveTo>
                    <a:pt x="1156331" y="2001135"/>
                  </a:moveTo>
                  <a:lnTo>
                    <a:pt x="1142829" y="1979744"/>
                  </a:lnTo>
                  <a:lnTo>
                    <a:pt x="1130518" y="1957685"/>
                  </a:lnTo>
                  <a:lnTo>
                    <a:pt x="1119398" y="1935001"/>
                  </a:lnTo>
                  <a:lnTo>
                    <a:pt x="1109468" y="1911739"/>
                  </a:lnTo>
                </a:path>
                <a:path w="3029584" h="2220595">
                  <a:moveTo>
                    <a:pt x="2021201" y="1778199"/>
                  </a:moveTo>
                  <a:lnTo>
                    <a:pt x="2018516" y="1803072"/>
                  </a:lnTo>
                  <a:lnTo>
                    <a:pt x="2014486" y="1827746"/>
                  </a:lnTo>
                  <a:lnTo>
                    <a:pt x="2009146" y="1852171"/>
                  </a:lnTo>
                  <a:lnTo>
                    <a:pt x="2002532" y="1876294"/>
                  </a:lnTo>
                </a:path>
                <a:path w="3029584" h="2220595">
                  <a:moveTo>
                    <a:pt x="2392549" y="1172104"/>
                  </a:moveTo>
                  <a:lnTo>
                    <a:pt x="2437398" y="1197517"/>
                  </a:lnTo>
                  <a:lnTo>
                    <a:pt x="2478096" y="1227937"/>
                  </a:lnTo>
                  <a:lnTo>
                    <a:pt x="2514328" y="1262859"/>
                  </a:lnTo>
                  <a:lnTo>
                    <a:pt x="2545781" y="1301779"/>
                  </a:lnTo>
                  <a:lnTo>
                    <a:pt x="2572141" y="1344194"/>
                  </a:lnTo>
                  <a:lnTo>
                    <a:pt x="2593096" y="1389600"/>
                  </a:lnTo>
                  <a:lnTo>
                    <a:pt x="2608331" y="1437491"/>
                  </a:lnTo>
                  <a:lnTo>
                    <a:pt x="2617532" y="1487364"/>
                  </a:lnTo>
                  <a:lnTo>
                    <a:pt x="2620387" y="1538715"/>
                  </a:lnTo>
                </a:path>
                <a:path w="3029584" h="2220595">
                  <a:moveTo>
                    <a:pt x="2929759" y="781579"/>
                  </a:moveTo>
                  <a:lnTo>
                    <a:pt x="2910512" y="820215"/>
                  </a:lnTo>
                  <a:lnTo>
                    <a:pt x="2887039" y="856255"/>
                  </a:lnTo>
                  <a:lnTo>
                    <a:pt x="2859589" y="889343"/>
                  </a:lnTo>
                  <a:lnTo>
                    <a:pt x="2828413" y="919120"/>
                  </a:lnTo>
                </a:path>
                <a:path w="3029584" h="2220595">
                  <a:moveTo>
                    <a:pt x="2686427" y="271547"/>
                  </a:moveTo>
                  <a:lnTo>
                    <a:pt x="2688975" y="287688"/>
                  </a:lnTo>
                  <a:lnTo>
                    <a:pt x="2690713" y="303900"/>
                  </a:lnTo>
                  <a:lnTo>
                    <a:pt x="2691642" y="320160"/>
                  </a:lnTo>
                  <a:lnTo>
                    <a:pt x="2691761" y="336444"/>
                  </a:lnTo>
                </a:path>
                <a:path w="3029584" h="2220595">
                  <a:moveTo>
                    <a:pt x="2038854" y="195855"/>
                  </a:moveTo>
                  <a:lnTo>
                    <a:pt x="2049560" y="173773"/>
                  </a:lnTo>
                  <a:lnTo>
                    <a:pt x="2061825" y="152548"/>
                  </a:lnTo>
                  <a:lnTo>
                    <a:pt x="2075591" y="132276"/>
                  </a:lnTo>
                  <a:lnTo>
                    <a:pt x="2090797" y="113051"/>
                  </a:lnTo>
                </a:path>
                <a:path w="3029584" h="2220595">
                  <a:moveTo>
                    <a:pt x="1552952" y="235352"/>
                  </a:moveTo>
                  <a:lnTo>
                    <a:pt x="1557542" y="216929"/>
                  </a:lnTo>
                  <a:lnTo>
                    <a:pt x="1563286" y="198840"/>
                  </a:lnTo>
                  <a:lnTo>
                    <a:pt x="1570150" y="181131"/>
                  </a:lnTo>
                  <a:lnTo>
                    <a:pt x="1578098" y="163851"/>
                  </a:lnTo>
                </a:path>
                <a:path w="3029584" h="2220595">
                  <a:moveTo>
                    <a:pt x="982722" y="259482"/>
                  </a:moveTo>
                  <a:lnTo>
                    <a:pt x="1007022" y="274764"/>
                  </a:lnTo>
                  <a:lnTo>
                    <a:pt x="1030347" y="291438"/>
                  </a:lnTo>
                  <a:lnTo>
                    <a:pt x="1052623" y="309470"/>
                  </a:lnTo>
                  <a:lnTo>
                    <a:pt x="1073781" y="328824"/>
                  </a:lnTo>
                </a:path>
                <a:path w="3029584" h="2220595">
                  <a:moveTo>
                    <a:pt x="291207" y="803931"/>
                  </a:moveTo>
                  <a:lnTo>
                    <a:pt x="286137" y="786006"/>
                  </a:lnTo>
                  <a:lnTo>
                    <a:pt x="281793" y="767879"/>
                  </a:lnTo>
                  <a:lnTo>
                    <a:pt x="278187" y="749585"/>
                  </a:lnTo>
                  <a:lnTo>
                    <a:pt x="275332" y="731160"/>
                  </a:lnTo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501644" y="5498719"/>
            <a:ext cx="777875" cy="673735"/>
            <a:chOff x="3501644" y="5498719"/>
            <a:chExt cx="777875" cy="673735"/>
          </a:xfrm>
        </p:grpSpPr>
        <p:sp>
          <p:nvSpPr>
            <p:cNvPr id="30" name="object 30"/>
            <p:cNvSpPr/>
            <p:nvPr/>
          </p:nvSpPr>
          <p:spPr>
            <a:xfrm>
              <a:off x="3507994" y="5505069"/>
              <a:ext cx="765175" cy="661035"/>
            </a:xfrm>
            <a:custGeom>
              <a:avLst/>
              <a:gdLst/>
              <a:ahLst/>
              <a:cxnLst/>
              <a:rect l="l" t="t" r="r" b="b"/>
              <a:pathLst>
                <a:path w="765175" h="661035">
                  <a:moveTo>
                    <a:pt x="330453" y="0"/>
                  </a:moveTo>
                  <a:lnTo>
                    <a:pt x="0" y="330403"/>
                  </a:lnTo>
                  <a:lnTo>
                    <a:pt x="330453" y="660831"/>
                  </a:lnTo>
                  <a:lnTo>
                    <a:pt x="330453" y="495617"/>
                  </a:lnTo>
                  <a:lnTo>
                    <a:pt x="764793" y="495617"/>
                  </a:lnTo>
                  <a:lnTo>
                    <a:pt x="764793" y="165188"/>
                  </a:lnTo>
                  <a:lnTo>
                    <a:pt x="330453" y="165188"/>
                  </a:lnTo>
                  <a:lnTo>
                    <a:pt x="330453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07994" y="5505069"/>
              <a:ext cx="765175" cy="661035"/>
            </a:xfrm>
            <a:custGeom>
              <a:avLst/>
              <a:gdLst/>
              <a:ahLst/>
              <a:cxnLst/>
              <a:rect l="l" t="t" r="r" b="b"/>
              <a:pathLst>
                <a:path w="765175" h="661035">
                  <a:moveTo>
                    <a:pt x="0" y="330403"/>
                  </a:moveTo>
                  <a:lnTo>
                    <a:pt x="330453" y="0"/>
                  </a:lnTo>
                  <a:lnTo>
                    <a:pt x="330453" y="165188"/>
                  </a:lnTo>
                  <a:lnTo>
                    <a:pt x="764793" y="165188"/>
                  </a:lnTo>
                  <a:lnTo>
                    <a:pt x="764793" y="495617"/>
                  </a:lnTo>
                  <a:lnTo>
                    <a:pt x="330453" y="495617"/>
                  </a:lnTo>
                  <a:lnTo>
                    <a:pt x="330453" y="660831"/>
                  </a:lnTo>
                  <a:lnTo>
                    <a:pt x="0" y="330403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608061" y="5337047"/>
            <a:ext cx="844550" cy="773430"/>
            <a:chOff x="7608061" y="5337047"/>
            <a:chExt cx="844550" cy="773430"/>
          </a:xfrm>
        </p:grpSpPr>
        <p:sp>
          <p:nvSpPr>
            <p:cNvPr id="33" name="object 33"/>
            <p:cNvSpPr/>
            <p:nvPr/>
          </p:nvSpPr>
          <p:spPr>
            <a:xfrm>
              <a:off x="7614411" y="5343397"/>
              <a:ext cx="831850" cy="760730"/>
            </a:xfrm>
            <a:custGeom>
              <a:avLst/>
              <a:gdLst/>
              <a:ahLst/>
              <a:cxnLst/>
              <a:rect l="l" t="t" r="r" b="b"/>
              <a:pathLst>
                <a:path w="831850" h="760729">
                  <a:moveTo>
                    <a:pt x="450977" y="0"/>
                  </a:moveTo>
                  <a:lnTo>
                    <a:pt x="450977" y="190118"/>
                  </a:lnTo>
                  <a:lnTo>
                    <a:pt x="0" y="190118"/>
                  </a:lnTo>
                  <a:lnTo>
                    <a:pt x="0" y="570471"/>
                  </a:lnTo>
                  <a:lnTo>
                    <a:pt x="450977" y="570471"/>
                  </a:lnTo>
                  <a:lnTo>
                    <a:pt x="450977" y="760628"/>
                  </a:lnTo>
                  <a:lnTo>
                    <a:pt x="831342" y="380326"/>
                  </a:lnTo>
                  <a:lnTo>
                    <a:pt x="450977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614411" y="5343397"/>
              <a:ext cx="831850" cy="760730"/>
            </a:xfrm>
            <a:custGeom>
              <a:avLst/>
              <a:gdLst/>
              <a:ahLst/>
              <a:cxnLst/>
              <a:rect l="l" t="t" r="r" b="b"/>
              <a:pathLst>
                <a:path w="831850" h="760729">
                  <a:moveTo>
                    <a:pt x="0" y="190118"/>
                  </a:moveTo>
                  <a:lnTo>
                    <a:pt x="450977" y="190118"/>
                  </a:lnTo>
                  <a:lnTo>
                    <a:pt x="450977" y="0"/>
                  </a:lnTo>
                  <a:lnTo>
                    <a:pt x="831342" y="380326"/>
                  </a:lnTo>
                  <a:lnTo>
                    <a:pt x="450977" y="760628"/>
                  </a:lnTo>
                  <a:lnTo>
                    <a:pt x="450977" y="570471"/>
                  </a:lnTo>
                  <a:lnTo>
                    <a:pt x="0" y="570471"/>
                  </a:lnTo>
                  <a:lnTo>
                    <a:pt x="0" y="19011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517515" y="1470913"/>
            <a:ext cx="420370" cy="589280"/>
            <a:chOff x="5517515" y="1470913"/>
            <a:chExt cx="420370" cy="589280"/>
          </a:xfrm>
        </p:grpSpPr>
        <p:sp>
          <p:nvSpPr>
            <p:cNvPr id="36" name="object 36"/>
            <p:cNvSpPr/>
            <p:nvPr/>
          </p:nvSpPr>
          <p:spPr>
            <a:xfrm>
              <a:off x="5523865" y="1477263"/>
              <a:ext cx="407670" cy="576580"/>
            </a:xfrm>
            <a:custGeom>
              <a:avLst/>
              <a:gdLst/>
              <a:ahLst/>
              <a:cxnLst/>
              <a:rect l="l" t="t" r="r" b="b"/>
              <a:pathLst>
                <a:path w="407670" h="576580">
                  <a:moveTo>
                    <a:pt x="305435" y="0"/>
                  </a:moveTo>
                  <a:lnTo>
                    <a:pt x="101726" y="0"/>
                  </a:lnTo>
                  <a:lnTo>
                    <a:pt x="101726" y="372363"/>
                  </a:lnTo>
                  <a:lnTo>
                    <a:pt x="0" y="372363"/>
                  </a:lnTo>
                  <a:lnTo>
                    <a:pt x="203581" y="576072"/>
                  </a:lnTo>
                  <a:lnTo>
                    <a:pt x="407288" y="372363"/>
                  </a:lnTo>
                  <a:lnTo>
                    <a:pt x="305435" y="372363"/>
                  </a:lnTo>
                  <a:lnTo>
                    <a:pt x="305435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23865" y="1477263"/>
              <a:ext cx="407670" cy="576580"/>
            </a:xfrm>
            <a:custGeom>
              <a:avLst/>
              <a:gdLst/>
              <a:ahLst/>
              <a:cxnLst/>
              <a:rect l="l" t="t" r="r" b="b"/>
              <a:pathLst>
                <a:path w="407670" h="576580">
                  <a:moveTo>
                    <a:pt x="0" y="372363"/>
                  </a:moveTo>
                  <a:lnTo>
                    <a:pt x="101726" y="372363"/>
                  </a:lnTo>
                  <a:lnTo>
                    <a:pt x="101726" y="0"/>
                  </a:lnTo>
                  <a:lnTo>
                    <a:pt x="305435" y="0"/>
                  </a:lnTo>
                  <a:lnTo>
                    <a:pt x="305435" y="372363"/>
                  </a:lnTo>
                  <a:lnTo>
                    <a:pt x="407288" y="372363"/>
                  </a:lnTo>
                  <a:lnTo>
                    <a:pt x="203581" y="576072"/>
                  </a:lnTo>
                  <a:lnTo>
                    <a:pt x="0" y="372363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517515" y="2581782"/>
            <a:ext cx="420370" cy="470534"/>
            <a:chOff x="5517515" y="2581782"/>
            <a:chExt cx="420370" cy="470534"/>
          </a:xfrm>
        </p:grpSpPr>
        <p:sp>
          <p:nvSpPr>
            <p:cNvPr id="39" name="object 39"/>
            <p:cNvSpPr/>
            <p:nvPr/>
          </p:nvSpPr>
          <p:spPr>
            <a:xfrm>
              <a:off x="5523865" y="2588132"/>
              <a:ext cx="407670" cy="457834"/>
            </a:xfrm>
            <a:custGeom>
              <a:avLst/>
              <a:gdLst/>
              <a:ahLst/>
              <a:cxnLst/>
              <a:rect l="l" t="t" r="r" b="b"/>
              <a:pathLst>
                <a:path w="407670" h="457835">
                  <a:moveTo>
                    <a:pt x="305435" y="0"/>
                  </a:moveTo>
                  <a:lnTo>
                    <a:pt x="101726" y="0"/>
                  </a:lnTo>
                  <a:lnTo>
                    <a:pt x="101726" y="253745"/>
                  </a:lnTo>
                  <a:lnTo>
                    <a:pt x="0" y="253745"/>
                  </a:lnTo>
                  <a:lnTo>
                    <a:pt x="203581" y="457326"/>
                  </a:lnTo>
                  <a:lnTo>
                    <a:pt x="407288" y="253745"/>
                  </a:lnTo>
                  <a:lnTo>
                    <a:pt x="305435" y="253745"/>
                  </a:lnTo>
                  <a:lnTo>
                    <a:pt x="305435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23865" y="2588132"/>
              <a:ext cx="407670" cy="457834"/>
            </a:xfrm>
            <a:custGeom>
              <a:avLst/>
              <a:gdLst/>
              <a:ahLst/>
              <a:cxnLst/>
              <a:rect l="l" t="t" r="r" b="b"/>
              <a:pathLst>
                <a:path w="407670" h="457835">
                  <a:moveTo>
                    <a:pt x="0" y="253745"/>
                  </a:moveTo>
                  <a:lnTo>
                    <a:pt x="101726" y="253745"/>
                  </a:lnTo>
                  <a:lnTo>
                    <a:pt x="101726" y="0"/>
                  </a:lnTo>
                  <a:lnTo>
                    <a:pt x="305435" y="0"/>
                  </a:lnTo>
                  <a:lnTo>
                    <a:pt x="305435" y="253745"/>
                  </a:lnTo>
                  <a:lnTo>
                    <a:pt x="407288" y="253745"/>
                  </a:lnTo>
                  <a:lnTo>
                    <a:pt x="203581" y="457326"/>
                  </a:lnTo>
                  <a:lnTo>
                    <a:pt x="0" y="253745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5604764" y="3592195"/>
            <a:ext cx="332740" cy="316865"/>
            <a:chOff x="5604764" y="3592195"/>
            <a:chExt cx="332740" cy="316865"/>
          </a:xfrm>
        </p:grpSpPr>
        <p:sp>
          <p:nvSpPr>
            <p:cNvPr id="42" name="object 42"/>
            <p:cNvSpPr/>
            <p:nvPr/>
          </p:nvSpPr>
          <p:spPr>
            <a:xfrm>
              <a:off x="5611114" y="3598545"/>
              <a:ext cx="320040" cy="304165"/>
            </a:xfrm>
            <a:custGeom>
              <a:avLst/>
              <a:gdLst/>
              <a:ahLst/>
              <a:cxnLst/>
              <a:rect l="l" t="t" r="r" b="b"/>
              <a:pathLst>
                <a:path w="320039" h="304164">
                  <a:moveTo>
                    <a:pt x="240030" y="0"/>
                  </a:moveTo>
                  <a:lnTo>
                    <a:pt x="80010" y="0"/>
                  </a:lnTo>
                  <a:lnTo>
                    <a:pt x="80010" y="151764"/>
                  </a:lnTo>
                  <a:lnTo>
                    <a:pt x="0" y="151764"/>
                  </a:lnTo>
                  <a:lnTo>
                    <a:pt x="160020" y="303656"/>
                  </a:lnTo>
                  <a:lnTo>
                    <a:pt x="320039" y="151764"/>
                  </a:lnTo>
                  <a:lnTo>
                    <a:pt x="240030" y="151764"/>
                  </a:lnTo>
                  <a:lnTo>
                    <a:pt x="240030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11114" y="3598545"/>
              <a:ext cx="320040" cy="304165"/>
            </a:xfrm>
            <a:custGeom>
              <a:avLst/>
              <a:gdLst/>
              <a:ahLst/>
              <a:cxnLst/>
              <a:rect l="l" t="t" r="r" b="b"/>
              <a:pathLst>
                <a:path w="320039" h="304164">
                  <a:moveTo>
                    <a:pt x="0" y="151764"/>
                  </a:moveTo>
                  <a:lnTo>
                    <a:pt x="80010" y="151764"/>
                  </a:lnTo>
                  <a:lnTo>
                    <a:pt x="80010" y="0"/>
                  </a:lnTo>
                  <a:lnTo>
                    <a:pt x="240030" y="0"/>
                  </a:lnTo>
                  <a:lnTo>
                    <a:pt x="240030" y="151764"/>
                  </a:lnTo>
                  <a:lnTo>
                    <a:pt x="320039" y="151764"/>
                  </a:lnTo>
                  <a:lnTo>
                    <a:pt x="160020" y="303656"/>
                  </a:lnTo>
                  <a:lnTo>
                    <a:pt x="0" y="151764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5692013" y="4388611"/>
            <a:ext cx="245745" cy="382270"/>
            <a:chOff x="5692013" y="4388611"/>
            <a:chExt cx="245745" cy="382270"/>
          </a:xfrm>
        </p:grpSpPr>
        <p:sp>
          <p:nvSpPr>
            <p:cNvPr id="45" name="object 45"/>
            <p:cNvSpPr/>
            <p:nvPr/>
          </p:nvSpPr>
          <p:spPr>
            <a:xfrm>
              <a:off x="5698363" y="4394961"/>
              <a:ext cx="233045" cy="369570"/>
            </a:xfrm>
            <a:custGeom>
              <a:avLst/>
              <a:gdLst/>
              <a:ahLst/>
              <a:cxnLst/>
              <a:rect l="l" t="t" r="r" b="b"/>
              <a:pathLst>
                <a:path w="233045" h="369570">
                  <a:moveTo>
                    <a:pt x="174625" y="0"/>
                  </a:moveTo>
                  <a:lnTo>
                    <a:pt x="58165" y="0"/>
                  </a:lnTo>
                  <a:lnTo>
                    <a:pt x="58165" y="252730"/>
                  </a:lnTo>
                  <a:lnTo>
                    <a:pt x="0" y="252730"/>
                  </a:lnTo>
                  <a:lnTo>
                    <a:pt x="116332" y="369062"/>
                  </a:lnTo>
                  <a:lnTo>
                    <a:pt x="232790" y="252730"/>
                  </a:lnTo>
                  <a:lnTo>
                    <a:pt x="174625" y="252730"/>
                  </a:lnTo>
                  <a:lnTo>
                    <a:pt x="174625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98363" y="4394961"/>
              <a:ext cx="233045" cy="369570"/>
            </a:xfrm>
            <a:custGeom>
              <a:avLst/>
              <a:gdLst/>
              <a:ahLst/>
              <a:cxnLst/>
              <a:rect l="l" t="t" r="r" b="b"/>
              <a:pathLst>
                <a:path w="233045" h="369570">
                  <a:moveTo>
                    <a:pt x="0" y="252730"/>
                  </a:moveTo>
                  <a:lnTo>
                    <a:pt x="58165" y="252730"/>
                  </a:lnTo>
                  <a:lnTo>
                    <a:pt x="58165" y="0"/>
                  </a:lnTo>
                  <a:lnTo>
                    <a:pt x="174625" y="0"/>
                  </a:lnTo>
                  <a:lnTo>
                    <a:pt x="174625" y="252730"/>
                  </a:lnTo>
                  <a:lnTo>
                    <a:pt x="232790" y="252730"/>
                  </a:lnTo>
                  <a:lnTo>
                    <a:pt x="116332" y="369062"/>
                  </a:lnTo>
                  <a:lnTo>
                    <a:pt x="0" y="25273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994532" y="367665"/>
            <a:ext cx="894080" cy="412115"/>
            <a:chOff x="2994532" y="367665"/>
            <a:chExt cx="894080" cy="412115"/>
          </a:xfrm>
        </p:grpSpPr>
        <p:sp>
          <p:nvSpPr>
            <p:cNvPr id="48" name="object 48"/>
            <p:cNvSpPr/>
            <p:nvPr/>
          </p:nvSpPr>
          <p:spPr>
            <a:xfrm>
              <a:off x="3000882" y="374015"/>
              <a:ext cx="881380" cy="399415"/>
            </a:xfrm>
            <a:custGeom>
              <a:avLst/>
              <a:gdLst/>
              <a:ahLst/>
              <a:cxnLst/>
              <a:rect l="l" t="t" r="r" b="b"/>
              <a:pathLst>
                <a:path w="881379" h="399415">
                  <a:moveTo>
                    <a:pt x="681608" y="0"/>
                  </a:moveTo>
                  <a:lnTo>
                    <a:pt x="681608" y="99822"/>
                  </a:lnTo>
                  <a:lnTo>
                    <a:pt x="199517" y="99822"/>
                  </a:lnTo>
                  <a:lnTo>
                    <a:pt x="199517" y="0"/>
                  </a:lnTo>
                  <a:lnTo>
                    <a:pt x="0" y="199517"/>
                  </a:lnTo>
                  <a:lnTo>
                    <a:pt x="199517" y="399034"/>
                  </a:lnTo>
                  <a:lnTo>
                    <a:pt x="199517" y="299338"/>
                  </a:lnTo>
                  <a:lnTo>
                    <a:pt x="681608" y="299338"/>
                  </a:lnTo>
                  <a:lnTo>
                    <a:pt x="681608" y="399034"/>
                  </a:lnTo>
                  <a:lnTo>
                    <a:pt x="881126" y="199517"/>
                  </a:lnTo>
                  <a:lnTo>
                    <a:pt x="681608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00882" y="374015"/>
              <a:ext cx="881380" cy="399415"/>
            </a:xfrm>
            <a:custGeom>
              <a:avLst/>
              <a:gdLst/>
              <a:ahLst/>
              <a:cxnLst/>
              <a:rect l="l" t="t" r="r" b="b"/>
              <a:pathLst>
                <a:path w="881379" h="399415">
                  <a:moveTo>
                    <a:pt x="0" y="199517"/>
                  </a:moveTo>
                  <a:lnTo>
                    <a:pt x="199517" y="0"/>
                  </a:lnTo>
                  <a:lnTo>
                    <a:pt x="199517" y="99822"/>
                  </a:lnTo>
                  <a:lnTo>
                    <a:pt x="681608" y="99822"/>
                  </a:lnTo>
                  <a:lnTo>
                    <a:pt x="681608" y="0"/>
                  </a:lnTo>
                  <a:lnTo>
                    <a:pt x="881126" y="199517"/>
                  </a:lnTo>
                  <a:lnTo>
                    <a:pt x="681608" y="399034"/>
                  </a:lnTo>
                  <a:lnTo>
                    <a:pt x="681608" y="299338"/>
                  </a:lnTo>
                  <a:lnTo>
                    <a:pt x="199517" y="299338"/>
                  </a:lnTo>
                  <a:lnTo>
                    <a:pt x="199517" y="399034"/>
                  </a:lnTo>
                  <a:lnTo>
                    <a:pt x="0" y="19951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516621" y="351154"/>
            <a:ext cx="1027430" cy="428625"/>
            <a:chOff x="7516621" y="351154"/>
            <a:chExt cx="1027430" cy="428625"/>
          </a:xfrm>
        </p:grpSpPr>
        <p:sp>
          <p:nvSpPr>
            <p:cNvPr id="51" name="object 51"/>
            <p:cNvSpPr/>
            <p:nvPr/>
          </p:nvSpPr>
          <p:spPr>
            <a:xfrm>
              <a:off x="7522971" y="357504"/>
              <a:ext cx="1014730" cy="415925"/>
            </a:xfrm>
            <a:custGeom>
              <a:avLst/>
              <a:gdLst/>
              <a:ahLst/>
              <a:cxnLst/>
              <a:rect l="l" t="t" r="r" b="b"/>
              <a:pathLst>
                <a:path w="1014729" h="415925">
                  <a:moveTo>
                    <a:pt x="806323" y="0"/>
                  </a:moveTo>
                  <a:lnTo>
                    <a:pt x="806323" y="103886"/>
                  </a:lnTo>
                  <a:lnTo>
                    <a:pt x="207899" y="103886"/>
                  </a:lnTo>
                  <a:lnTo>
                    <a:pt x="207899" y="0"/>
                  </a:lnTo>
                  <a:lnTo>
                    <a:pt x="0" y="207772"/>
                  </a:lnTo>
                  <a:lnTo>
                    <a:pt x="207899" y="415544"/>
                  </a:lnTo>
                  <a:lnTo>
                    <a:pt x="207899" y="311658"/>
                  </a:lnTo>
                  <a:lnTo>
                    <a:pt x="806323" y="311658"/>
                  </a:lnTo>
                  <a:lnTo>
                    <a:pt x="806323" y="415544"/>
                  </a:lnTo>
                  <a:lnTo>
                    <a:pt x="1014222" y="207772"/>
                  </a:lnTo>
                  <a:lnTo>
                    <a:pt x="806323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522971" y="357504"/>
              <a:ext cx="1014730" cy="415925"/>
            </a:xfrm>
            <a:custGeom>
              <a:avLst/>
              <a:gdLst/>
              <a:ahLst/>
              <a:cxnLst/>
              <a:rect l="l" t="t" r="r" b="b"/>
              <a:pathLst>
                <a:path w="1014729" h="415925">
                  <a:moveTo>
                    <a:pt x="0" y="207772"/>
                  </a:moveTo>
                  <a:lnTo>
                    <a:pt x="207899" y="0"/>
                  </a:lnTo>
                  <a:lnTo>
                    <a:pt x="207899" y="103886"/>
                  </a:lnTo>
                  <a:lnTo>
                    <a:pt x="806323" y="103886"/>
                  </a:lnTo>
                  <a:lnTo>
                    <a:pt x="806323" y="0"/>
                  </a:lnTo>
                  <a:lnTo>
                    <a:pt x="1014222" y="207772"/>
                  </a:lnTo>
                  <a:lnTo>
                    <a:pt x="806323" y="415544"/>
                  </a:lnTo>
                  <a:lnTo>
                    <a:pt x="806323" y="311658"/>
                  </a:lnTo>
                  <a:lnTo>
                    <a:pt x="207899" y="311658"/>
                  </a:lnTo>
                  <a:lnTo>
                    <a:pt x="207899" y="415544"/>
                  </a:lnTo>
                  <a:lnTo>
                    <a:pt x="0" y="20777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1176058" y="1125092"/>
            <a:ext cx="2995295" cy="2861945"/>
          </a:xfrm>
          <a:custGeom>
            <a:avLst/>
            <a:gdLst/>
            <a:ahLst/>
            <a:cxnLst/>
            <a:rect l="l" t="t" r="r" b="b"/>
            <a:pathLst>
              <a:path w="2995295" h="2861945">
                <a:moveTo>
                  <a:pt x="2847302" y="1097915"/>
                </a:moveTo>
                <a:lnTo>
                  <a:pt x="2830017" y="1070991"/>
                </a:lnTo>
                <a:lnTo>
                  <a:pt x="2801328" y="1026287"/>
                </a:lnTo>
                <a:lnTo>
                  <a:pt x="2785084" y="1053592"/>
                </a:lnTo>
                <a:lnTo>
                  <a:pt x="1013421" y="0"/>
                </a:lnTo>
                <a:lnTo>
                  <a:pt x="1006944" y="10922"/>
                </a:lnTo>
                <a:lnTo>
                  <a:pt x="2778595" y="1064501"/>
                </a:lnTo>
                <a:lnTo>
                  <a:pt x="2762339" y="1091819"/>
                </a:lnTo>
                <a:lnTo>
                  <a:pt x="2847302" y="1097915"/>
                </a:lnTo>
                <a:close/>
              </a:path>
              <a:path w="2995295" h="2861945">
                <a:moveTo>
                  <a:pt x="2988653" y="2861691"/>
                </a:moveTo>
                <a:lnTo>
                  <a:pt x="2974225" y="2823083"/>
                </a:lnTo>
                <a:lnTo>
                  <a:pt x="2958808" y="2781808"/>
                </a:lnTo>
                <a:lnTo>
                  <a:pt x="2937179" y="2805023"/>
                </a:lnTo>
                <a:lnTo>
                  <a:pt x="8674" y="75438"/>
                </a:lnTo>
                <a:lnTo>
                  <a:pt x="0" y="84836"/>
                </a:lnTo>
                <a:lnTo>
                  <a:pt x="2928480" y="2814358"/>
                </a:lnTo>
                <a:lnTo>
                  <a:pt x="2906865" y="2837561"/>
                </a:lnTo>
                <a:lnTo>
                  <a:pt x="2988653" y="2861691"/>
                </a:lnTo>
                <a:close/>
              </a:path>
              <a:path w="2995295" h="2861945">
                <a:moveTo>
                  <a:pt x="2994876" y="2037461"/>
                </a:moveTo>
                <a:lnTo>
                  <a:pt x="2978518" y="2003933"/>
                </a:lnTo>
                <a:lnTo>
                  <a:pt x="2957538" y="1960880"/>
                </a:lnTo>
                <a:lnTo>
                  <a:pt x="2938170" y="1986178"/>
                </a:lnTo>
                <a:lnTo>
                  <a:pt x="519391" y="133350"/>
                </a:lnTo>
                <a:lnTo>
                  <a:pt x="511771" y="143510"/>
                </a:lnTo>
                <a:lnTo>
                  <a:pt x="2930525" y="1996186"/>
                </a:lnTo>
                <a:lnTo>
                  <a:pt x="2911183" y="2021459"/>
                </a:lnTo>
                <a:lnTo>
                  <a:pt x="2994876" y="203746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431532" y="1199641"/>
            <a:ext cx="3246755" cy="2948940"/>
          </a:xfrm>
          <a:custGeom>
            <a:avLst/>
            <a:gdLst/>
            <a:ahLst/>
            <a:cxnLst/>
            <a:rect l="l" t="t" r="r" b="b"/>
            <a:pathLst>
              <a:path w="3246754" h="2948940">
                <a:moveTo>
                  <a:pt x="1948180" y="11176"/>
                </a:moveTo>
                <a:lnTo>
                  <a:pt x="1942338" y="0"/>
                </a:lnTo>
                <a:lnTo>
                  <a:pt x="64604" y="982421"/>
                </a:lnTo>
                <a:lnTo>
                  <a:pt x="49911" y="954278"/>
                </a:lnTo>
                <a:lnTo>
                  <a:pt x="0" y="1023366"/>
                </a:lnTo>
                <a:lnTo>
                  <a:pt x="85217" y="1021842"/>
                </a:lnTo>
                <a:lnTo>
                  <a:pt x="73596" y="999617"/>
                </a:lnTo>
                <a:lnTo>
                  <a:pt x="70523" y="993749"/>
                </a:lnTo>
                <a:lnTo>
                  <a:pt x="1948180" y="11176"/>
                </a:lnTo>
                <a:close/>
              </a:path>
              <a:path w="3246754" h="2948940">
                <a:moveTo>
                  <a:pt x="2713609" y="69088"/>
                </a:moveTo>
                <a:lnTo>
                  <a:pt x="2706370" y="58674"/>
                </a:lnTo>
                <a:lnTo>
                  <a:pt x="58851" y="1914055"/>
                </a:lnTo>
                <a:lnTo>
                  <a:pt x="40640" y="1887982"/>
                </a:lnTo>
                <a:lnTo>
                  <a:pt x="0" y="1962912"/>
                </a:lnTo>
                <a:lnTo>
                  <a:pt x="84328" y="1950466"/>
                </a:lnTo>
                <a:lnTo>
                  <a:pt x="71183" y="1931670"/>
                </a:lnTo>
                <a:lnTo>
                  <a:pt x="66065" y="1924354"/>
                </a:lnTo>
                <a:lnTo>
                  <a:pt x="2713609" y="69088"/>
                </a:lnTo>
                <a:close/>
              </a:path>
              <a:path w="3246754" h="2948940">
                <a:moveTo>
                  <a:pt x="3246247" y="10287"/>
                </a:moveTo>
                <a:lnTo>
                  <a:pt x="3237738" y="889"/>
                </a:lnTo>
                <a:lnTo>
                  <a:pt x="52171" y="2893060"/>
                </a:lnTo>
                <a:lnTo>
                  <a:pt x="30861" y="2869565"/>
                </a:lnTo>
                <a:lnTo>
                  <a:pt x="0" y="2948940"/>
                </a:lnTo>
                <a:lnTo>
                  <a:pt x="82042" y="2925953"/>
                </a:lnTo>
                <a:lnTo>
                  <a:pt x="68427" y="2910967"/>
                </a:lnTo>
                <a:lnTo>
                  <a:pt x="60693" y="2902445"/>
                </a:lnTo>
                <a:lnTo>
                  <a:pt x="3246247" y="1028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4379976" y="169163"/>
            <a:ext cx="2769235" cy="1318260"/>
            <a:chOff x="4379976" y="169163"/>
            <a:chExt cx="2769235" cy="1318260"/>
          </a:xfrm>
        </p:grpSpPr>
        <p:pic>
          <p:nvPicPr>
            <p:cNvPr id="56" name="object 5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760" y="169163"/>
              <a:ext cx="1653539" cy="4953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9976" y="443484"/>
              <a:ext cx="2769107" cy="4953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748" y="717804"/>
              <a:ext cx="2660904" cy="4953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0536" y="992124"/>
              <a:ext cx="1427988" cy="4953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87747" y="301117"/>
              <a:ext cx="1342389" cy="15633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9963" y="575436"/>
              <a:ext cx="2452497" cy="19494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0735" y="849756"/>
              <a:ext cx="2290953" cy="19088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82489" y="1112774"/>
              <a:ext cx="1129538" cy="206248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851103" y="282320"/>
            <a:ext cx="17056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latin typeface="Calibri"/>
                <a:cs typeface="Calibri"/>
              </a:rPr>
              <a:t>Родители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9300209" y="204978"/>
            <a:ext cx="16871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0979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Педагоги Воспитатели</a:t>
            </a:r>
            <a:endParaRPr sz="2400"/>
          </a:p>
        </p:txBody>
      </p:sp>
      <p:sp>
        <p:nvSpPr>
          <p:cNvPr id="66" name="object 66"/>
          <p:cNvSpPr txBox="1"/>
          <p:nvPr/>
        </p:nvSpPr>
        <p:spPr>
          <a:xfrm>
            <a:off x="4686046" y="2113534"/>
            <a:ext cx="2371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Неадекватные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реакции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71796" y="3175761"/>
            <a:ext cx="2688590" cy="1100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Неадекватные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методы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45"/>
              </a:spcBef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Неадекватные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требования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124450" y="5524296"/>
            <a:ext cx="1604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Дети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СДВГ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228835" y="4687570"/>
            <a:ext cx="197040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760" marR="104139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Низкая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самооценка Повышенная</a:t>
            </a:r>
            <a:endParaRPr sz="1600">
              <a:latin typeface="Calibri"/>
              <a:cs typeface="Calibri"/>
            </a:endParaRPr>
          </a:p>
          <a:p>
            <a:pPr marL="356870" marR="350520" algn="ctr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утомляемость Низкая</a:t>
            </a:r>
            <a:endParaRPr sz="1600"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работоспособность </a:t>
            </a:r>
            <a:r>
              <a:rPr sz="1600" b="1" spc="-25" dirty="0">
                <a:latin typeface="Calibri"/>
                <a:cs typeface="Calibri"/>
              </a:rPr>
              <a:t>Трудности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в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обучении </a:t>
            </a:r>
            <a:r>
              <a:rPr sz="1600" b="1" dirty="0">
                <a:latin typeface="Calibri"/>
                <a:cs typeface="Calibri"/>
              </a:rPr>
              <a:t>письму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и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чтению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06830" y="4839080"/>
            <a:ext cx="19043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Нарушение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взаимопонимания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91817" y="5387746"/>
            <a:ext cx="13335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Повышенная тревожность Страхи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302513"/>
            <a:ext cx="1112520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КРИТЕРИИ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СДВГ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ПО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КЛАССИФИКАЦИИ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 smtClean="0">
                <a:latin typeface="Times New Roman"/>
                <a:cs typeface="Times New Roman"/>
              </a:rPr>
              <a:t>DSM-</a:t>
            </a:r>
            <a:r>
              <a:rPr sz="2800" spc="-25" dirty="0" smtClean="0">
                <a:latin typeface="Times New Roman"/>
                <a:cs typeface="Times New Roman"/>
              </a:rPr>
              <a:t>IV</a:t>
            </a:r>
            <a:r>
              <a:rPr lang="ru-RU" sz="2800" spc="-25" dirty="0" smtClean="0">
                <a:latin typeface="Times New Roman"/>
                <a:cs typeface="Times New Roman"/>
              </a:rPr>
              <a:t/>
            </a:r>
            <a:br>
              <a:rPr lang="ru-RU" sz="2800" spc="-25" dirty="0" smtClean="0">
                <a:latin typeface="Times New Roman"/>
                <a:cs typeface="Times New Roman"/>
              </a:rPr>
            </a:br>
            <a:r>
              <a:rPr lang="ru-RU" sz="2400" spc="-25" dirty="0" smtClean="0">
                <a:latin typeface="Times New Roman"/>
                <a:cs typeface="Times New Roman"/>
              </a:rPr>
              <a:t>(</a:t>
            </a:r>
            <a:r>
              <a:rPr lang="ru-RU" sz="2400" dirty="0" smtClean="0">
                <a:latin typeface="Times New Roman"/>
                <a:cs typeface="Times New Roman"/>
              </a:rPr>
              <a:t>должно</a:t>
            </a:r>
            <a:r>
              <a:rPr lang="ru-RU" sz="2400" spc="-40" dirty="0" smtClean="0">
                <a:latin typeface="Times New Roman"/>
                <a:cs typeface="Times New Roman"/>
              </a:rPr>
              <a:t> </a:t>
            </a:r>
            <a:r>
              <a:rPr lang="ru-RU" sz="2400" spc="-10" dirty="0" smtClean="0">
                <a:latin typeface="Times New Roman"/>
                <a:cs typeface="Times New Roman"/>
              </a:rPr>
              <a:t>присутствовать</a:t>
            </a:r>
            <a:r>
              <a:rPr lang="ru-RU" sz="2400" spc="-15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по</a:t>
            </a:r>
            <a:r>
              <a:rPr lang="ru-RU" sz="2400" spc="-60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меньшей</a:t>
            </a:r>
            <a:r>
              <a:rPr lang="ru-RU" sz="2400" spc="-45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мере</a:t>
            </a:r>
            <a:r>
              <a:rPr lang="ru-RU" sz="2400" spc="-65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шесть</a:t>
            </a:r>
            <a:r>
              <a:rPr lang="ru-RU" sz="2400" spc="-30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из</a:t>
            </a:r>
            <a:r>
              <a:rPr lang="ru-RU" sz="2400" spc="-70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следующих</a:t>
            </a:r>
            <a:r>
              <a:rPr lang="ru-RU" sz="2400" spc="-40" dirty="0" smtClean="0">
                <a:latin typeface="Times New Roman"/>
                <a:cs typeface="Times New Roman"/>
              </a:rPr>
              <a:t> </a:t>
            </a:r>
            <a:r>
              <a:rPr lang="ru-RU" sz="2400" spc="-10" dirty="0" smtClean="0">
                <a:latin typeface="Times New Roman"/>
                <a:cs typeface="Times New Roman"/>
              </a:rPr>
              <a:t>симптомов)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626" y="1438568"/>
            <a:ext cx="7305373" cy="5419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НАРУШЕНИЕ</a:t>
            </a:r>
            <a:r>
              <a:rPr sz="2400" b="1" spc="-75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ВНИМАНИЯ</a:t>
            </a:r>
            <a:endParaRPr sz="24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 smtClean="0">
                <a:latin typeface="Times New Roman"/>
                <a:cs typeface="Times New Roman"/>
              </a:rPr>
              <a:t>а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часто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состоянии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сосредоточиться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деталях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делает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ошибки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невнимательности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выполнении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школьных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заданий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при </a:t>
            </a:r>
            <a:r>
              <a:rPr sz="1800" dirty="0">
                <a:latin typeface="Times New Roman"/>
                <a:cs typeface="Times New Roman"/>
              </a:rPr>
              <a:t>другой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деятельности;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234315">
              <a:lnSpc>
                <a:spcPct val="100000"/>
              </a:lnSpc>
              <a:spcBef>
                <a:spcPts val="5"/>
              </a:spcBef>
              <a:tabLst>
                <a:tab pos="258445" algn="l"/>
              </a:tabLst>
            </a:pPr>
            <a:r>
              <a:rPr lang="ru-RU" sz="1800" dirty="0" smtClean="0">
                <a:latin typeface="Times New Roman"/>
                <a:cs typeface="Times New Roman"/>
              </a:rPr>
              <a:t>б) </a:t>
            </a:r>
            <a:r>
              <a:rPr sz="1800" dirty="0" err="1" smtClean="0">
                <a:latin typeface="Times New Roman"/>
                <a:cs typeface="Times New Roman"/>
              </a:rPr>
              <a:t>часто</a:t>
            </a:r>
            <a:r>
              <a:rPr sz="1800" spc="-6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неохотно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приступает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деятельности,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которая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требует продолжительного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сосредоточения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внимания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(например,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выполнение </a:t>
            </a:r>
            <a:r>
              <a:rPr sz="1800" dirty="0">
                <a:latin typeface="Times New Roman"/>
                <a:cs typeface="Times New Roman"/>
              </a:rPr>
              <a:t>заданий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уроке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домашних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заданий)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избегает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ее;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Times New Roman"/>
              <a:buAutoNum type="alphaLcParenR" startAt="4"/>
            </a:pPr>
            <a:endParaRPr sz="1800" dirty="0">
              <a:latin typeface="Times New Roman"/>
              <a:cs typeface="Times New Roman"/>
            </a:endParaRPr>
          </a:p>
          <a:p>
            <a:pPr marL="12700" marR="314325">
              <a:lnSpc>
                <a:spcPct val="100000"/>
              </a:lnSpc>
              <a:spcBef>
                <a:spcPts val="5"/>
              </a:spcBef>
              <a:tabLst>
                <a:tab pos="246379" algn="l"/>
              </a:tabLst>
            </a:pPr>
            <a:r>
              <a:rPr lang="ru-RU" sz="1800" dirty="0" smtClean="0">
                <a:latin typeface="Times New Roman"/>
                <a:cs typeface="Times New Roman"/>
              </a:rPr>
              <a:t>в) </a:t>
            </a:r>
            <a:r>
              <a:rPr sz="1800" dirty="0" err="1" smtClean="0">
                <a:latin typeface="Times New Roman"/>
                <a:cs typeface="Times New Roman"/>
              </a:rPr>
              <a:t>часто</a:t>
            </a:r>
            <a:r>
              <a:rPr sz="1800" spc="-4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теряет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забывает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вещи,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необходимые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выполнения </a:t>
            </a:r>
            <a:r>
              <a:rPr sz="1800" dirty="0">
                <a:latin typeface="Times New Roman"/>
                <a:cs typeface="Times New Roman"/>
              </a:rPr>
              <a:t>заданий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другой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деятельности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(например,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дневник,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книги,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ручки, </a:t>
            </a:r>
            <a:r>
              <a:rPr sz="1800" dirty="0">
                <a:latin typeface="Times New Roman"/>
                <a:cs typeface="Times New Roman"/>
              </a:rPr>
              <a:t>инструменты,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игрушки);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Font typeface="Times New Roman"/>
              <a:buAutoNum type="alphaLcParenR" startAt="4"/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78765" algn="l"/>
              </a:tabLst>
            </a:pPr>
            <a:r>
              <a:rPr lang="ru-RU" sz="1800" spc="-10" dirty="0" smtClean="0">
                <a:latin typeface="Times New Roman"/>
                <a:cs typeface="Times New Roman"/>
              </a:rPr>
              <a:t>г) </a:t>
            </a:r>
            <a:r>
              <a:rPr sz="1800" spc="-10" dirty="0" err="1" smtClean="0">
                <a:latin typeface="Times New Roman"/>
                <a:cs typeface="Times New Roman"/>
              </a:rPr>
              <a:t>легко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отвлекается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посторонние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раздражители;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147320" algn="just">
              <a:lnSpc>
                <a:spcPct val="100000"/>
              </a:lnSpc>
              <a:spcBef>
                <a:spcPts val="5"/>
              </a:spcBef>
            </a:pPr>
            <a:r>
              <a:rPr lang="ru-RU" dirty="0" smtClean="0">
                <a:latin typeface="Times New Roman"/>
                <a:cs typeface="Times New Roman"/>
              </a:rPr>
              <a:t>д)</a:t>
            </a:r>
            <a:r>
              <a:rPr sz="1800" spc="-4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часто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придерживается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указаний,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выполняет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конца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в </a:t>
            </a:r>
            <a:r>
              <a:rPr sz="1800" dirty="0">
                <a:latin typeface="Times New Roman"/>
                <a:cs typeface="Times New Roman"/>
              </a:rPr>
              <a:t>надлежащем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объеме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поручения,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домашнее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задание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другую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работу </a:t>
            </a:r>
            <a:r>
              <a:rPr sz="1800" dirty="0">
                <a:latin typeface="Times New Roman"/>
                <a:cs typeface="Times New Roman"/>
              </a:rPr>
              <a:t>(но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 из протеста,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упрямства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неспособности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понять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800" spc="-10" dirty="0" smtClean="0">
                <a:latin typeface="Times New Roman"/>
                <a:cs typeface="Times New Roman"/>
              </a:rPr>
              <a:t>у</a:t>
            </a:r>
            <a:r>
              <a:rPr sz="1800" spc="-10" dirty="0" err="1" smtClean="0">
                <a:latin typeface="Times New Roman"/>
                <a:cs typeface="Times New Roman"/>
              </a:rPr>
              <a:t>казание</a:t>
            </a:r>
            <a:r>
              <a:rPr sz="1800" spc="-10" dirty="0" smtClean="0">
                <a:latin typeface="Times New Roman"/>
                <a:cs typeface="Times New Roman"/>
              </a:rPr>
              <a:t>/</a:t>
            </a:r>
            <a:r>
              <a:rPr sz="1800" spc="-10" dirty="0" err="1" smtClean="0">
                <a:latin typeface="Times New Roman"/>
                <a:cs typeface="Times New Roman"/>
              </a:rPr>
              <a:t>задание</a:t>
            </a:r>
            <a:r>
              <a:rPr sz="1800" spc="-10" dirty="0">
                <a:latin typeface="Times New Roman"/>
                <a:cs typeface="Times New Roman"/>
              </a:rPr>
              <a:t>);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600" y="1677644"/>
            <a:ext cx="4191000" cy="418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8208" y="457200"/>
            <a:ext cx="3853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ГИПЕРАКТИВНОСТЬ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281" y="1354328"/>
            <a:ext cx="5995670" cy="48397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43560" indent="-457200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469900" algn="l"/>
              </a:tabLst>
            </a:pP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может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усидеть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месте,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постоянно двигается;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Font typeface="Times New Roman"/>
              <a:buAutoNum type="alphaLcParenR"/>
            </a:pPr>
            <a:endParaRPr sz="2400" dirty="0">
              <a:latin typeface="Times New Roman"/>
              <a:cs typeface="Times New Roman"/>
            </a:endParaRPr>
          </a:p>
          <a:p>
            <a:pPr marL="12700" marR="23495">
              <a:lnSpc>
                <a:spcPct val="100000"/>
              </a:lnSpc>
              <a:tabLst>
                <a:tab pos="342265" algn="l"/>
              </a:tabLst>
            </a:pPr>
            <a:r>
              <a:rPr lang="ru-RU" sz="2400" dirty="0">
                <a:latin typeface="Times New Roman"/>
                <a:cs typeface="Times New Roman"/>
              </a:rPr>
              <a:t>б</a:t>
            </a:r>
            <a:r>
              <a:rPr lang="ru-RU" sz="2400" dirty="0" smtClean="0">
                <a:latin typeface="Times New Roman"/>
                <a:cs typeface="Times New Roman"/>
              </a:rPr>
              <a:t>)  </a:t>
            </a:r>
            <a:r>
              <a:rPr sz="2400" dirty="0" err="1" smtClean="0">
                <a:latin typeface="Times New Roman"/>
                <a:cs typeface="Times New Roman"/>
              </a:rPr>
              <a:t>часто</a:t>
            </a:r>
            <a:r>
              <a:rPr sz="2400" spc="-45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покидает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свое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место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ситуациях,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где </a:t>
            </a:r>
            <a:r>
              <a:rPr sz="2400" dirty="0">
                <a:latin typeface="Times New Roman"/>
                <a:cs typeface="Times New Roman"/>
              </a:rPr>
              <a:t>нужно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сидеть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(например,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уроке</a:t>
            </a:r>
            <a:r>
              <a:rPr sz="2400" spc="-10" dirty="0" smtClean="0">
                <a:latin typeface="Times New Roman"/>
                <a:cs typeface="Times New Roman"/>
              </a:rPr>
              <a:t>);</a:t>
            </a:r>
            <a:r>
              <a:rPr lang="ru-RU" sz="2400" spc="-10" dirty="0" smtClean="0">
                <a:latin typeface="Times New Roman"/>
                <a:cs typeface="Times New Roman"/>
              </a:rPr>
              <a:t>   </a:t>
            </a:r>
          </a:p>
          <a:p>
            <a:pPr marL="12700" marR="23495">
              <a:lnSpc>
                <a:spcPct val="100000"/>
              </a:lnSpc>
              <a:tabLst>
                <a:tab pos="342265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324485" algn="l"/>
              </a:tabLst>
            </a:pPr>
            <a:r>
              <a:rPr lang="ru-RU" sz="2400" dirty="0">
                <a:latin typeface="Times New Roman"/>
                <a:cs typeface="Times New Roman"/>
              </a:rPr>
              <a:t>в</a:t>
            </a:r>
            <a:r>
              <a:rPr lang="ru-RU" sz="2400" dirty="0" smtClean="0">
                <a:latin typeface="Times New Roman"/>
                <a:cs typeface="Times New Roman"/>
              </a:rPr>
              <a:t>) </a:t>
            </a:r>
            <a:r>
              <a:rPr sz="2400" dirty="0" err="1" smtClean="0">
                <a:latin typeface="Times New Roman"/>
                <a:cs typeface="Times New Roman"/>
              </a:rPr>
              <a:t>много</a:t>
            </a:r>
            <a:r>
              <a:rPr sz="2400" spc="-50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бегает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mbria Math"/>
                <a:cs typeface="Cambria Math"/>
              </a:rPr>
              <a:t>≪</a:t>
            </a:r>
            <a:r>
              <a:rPr sz="2400" dirty="0">
                <a:latin typeface="Times New Roman"/>
                <a:cs typeface="Times New Roman"/>
              </a:rPr>
              <a:t>все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переворачивает</a:t>
            </a:r>
            <a:r>
              <a:rPr sz="2400" spc="-10" dirty="0">
                <a:latin typeface="Cambria Math"/>
                <a:cs typeface="Cambria Math"/>
              </a:rPr>
              <a:t>≫</a:t>
            </a:r>
            <a:r>
              <a:rPr sz="2400" spc="20" dirty="0">
                <a:latin typeface="Cambria Math"/>
                <a:cs typeface="Cambria Math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там, </a:t>
            </a:r>
            <a:r>
              <a:rPr sz="2400" dirty="0">
                <a:latin typeface="Times New Roman"/>
                <a:cs typeface="Times New Roman"/>
              </a:rPr>
              <a:t>где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этого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делать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следует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(у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подростков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и </a:t>
            </a:r>
            <a:r>
              <a:rPr sz="2400" dirty="0">
                <a:latin typeface="Times New Roman"/>
                <a:cs typeface="Times New Roman"/>
              </a:rPr>
              <a:t>взрослых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эквивалентом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может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быть</a:t>
            </a:r>
            <a:endParaRPr sz="2400" dirty="0">
              <a:latin typeface="Times New Roman"/>
              <a:cs typeface="Times New Roman"/>
            </a:endParaRPr>
          </a:p>
          <a:p>
            <a:pPr marL="12700" marR="103505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ощущение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внутреннего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напряжения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и </a:t>
            </a:r>
            <a:r>
              <a:rPr sz="2400" dirty="0">
                <a:latin typeface="Times New Roman"/>
                <a:cs typeface="Times New Roman"/>
              </a:rPr>
              <a:t>постоянная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потребность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двигаться);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400" dirty="0">
                <a:latin typeface="Times New Roman"/>
                <a:cs typeface="Times New Roman"/>
              </a:rPr>
              <a:t>г</a:t>
            </a:r>
            <a:r>
              <a:rPr sz="2400" dirty="0" smtClean="0">
                <a:latin typeface="Times New Roman"/>
                <a:cs typeface="Times New Roman"/>
              </a:rPr>
              <a:t>)</a:t>
            </a:r>
            <a:r>
              <a:rPr sz="2400" spc="-70" dirty="0" smtClean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слишком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много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говорит.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2951" y="1354328"/>
            <a:ext cx="5670450" cy="4839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609600"/>
            <a:ext cx="3787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5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ИМПУЛЬСИВНОСТЬ</a:t>
            </a:r>
            <a:endParaRPr sz="28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5611" y="1483105"/>
            <a:ext cx="6004941" cy="40032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7844" y="1483105"/>
            <a:ext cx="11290935" cy="4962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6285865">
              <a:lnSpc>
                <a:spcPct val="100000"/>
              </a:lnSpc>
              <a:spcBef>
                <a:spcPts val="100"/>
              </a:spcBef>
              <a:tabLst>
                <a:tab pos="479425" algn="l"/>
              </a:tabLst>
            </a:pPr>
            <a:r>
              <a:rPr lang="ru-RU" sz="2400" dirty="0" smtClean="0">
                <a:latin typeface="Times New Roman"/>
                <a:cs typeface="Times New Roman"/>
              </a:rPr>
              <a:t>а) </a:t>
            </a:r>
            <a:r>
              <a:rPr sz="2400" dirty="0" err="1" smtClean="0">
                <a:latin typeface="Times New Roman"/>
                <a:cs typeface="Times New Roman"/>
              </a:rPr>
              <a:t>часто</a:t>
            </a:r>
            <a:r>
              <a:rPr sz="2400" spc="-60" dirty="0" smtClean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говорит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преждевременно,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не </a:t>
            </a:r>
            <a:r>
              <a:rPr sz="2400" dirty="0">
                <a:latin typeface="Times New Roman"/>
                <a:cs typeface="Times New Roman"/>
              </a:rPr>
              <a:t>дослушав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вопрос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до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конца;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Font typeface="Times New Roman"/>
              <a:buAutoNum type="alphaLcParenR" startAt="7"/>
            </a:pPr>
            <a:endParaRPr sz="2400" dirty="0">
              <a:latin typeface="Times New Roman"/>
              <a:cs typeface="Times New Roman"/>
            </a:endParaRPr>
          </a:p>
          <a:p>
            <a:pPr marL="149225" marR="7202170">
              <a:lnSpc>
                <a:spcPct val="100000"/>
              </a:lnSpc>
              <a:tabLst>
                <a:tab pos="479425" algn="l"/>
              </a:tabLst>
            </a:pPr>
            <a:r>
              <a:rPr lang="ru-RU" sz="2400" dirty="0" smtClean="0">
                <a:latin typeface="Times New Roman"/>
                <a:cs typeface="Times New Roman"/>
              </a:rPr>
              <a:t>б) </a:t>
            </a:r>
            <a:r>
              <a:rPr sz="2400" dirty="0" err="1" smtClean="0">
                <a:latin typeface="Times New Roman"/>
                <a:cs typeface="Times New Roman"/>
              </a:rPr>
              <a:t>нетерпелив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часто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может дождаться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своей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очереди;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5"/>
              </a:spcBef>
              <a:buFont typeface="Times New Roman"/>
              <a:buAutoNum type="alphaLcParenR" startAt="7"/>
            </a:pPr>
            <a:endParaRPr sz="2400" dirty="0">
              <a:latin typeface="Times New Roman"/>
              <a:cs typeface="Times New Roman"/>
            </a:endParaRPr>
          </a:p>
          <a:p>
            <a:pPr marL="149225" marR="7270750">
              <a:lnSpc>
                <a:spcPct val="100000"/>
              </a:lnSpc>
              <a:tabLst>
                <a:tab pos="664845" algn="l"/>
              </a:tabLst>
            </a:pPr>
            <a:r>
              <a:rPr lang="ru-RU" sz="2400" dirty="0">
                <a:latin typeface="Times New Roman"/>
                <a:cs typeface="Times New Roman"/>
              </a:rPr>
              <a:t>в</a:t>
            </a:r>
            <a:r>
              <a:rPr lang="ru-RU" sz="2400" dirty="0" smtClean="0">
                <a:latin typeface="Times New Roman"/>
                <a:cs typeface="Times New Roman"/>
              </a:rPr>
              <a:t>) </a:t>
            </a:r>
            <a:r>
              <a:rPr sz="2400" dirty="0" err="1" smtClean="0">
                <a:latin typeface="Times New Roman"/>
                <a:cs typeface="Times New Roman"/>
              </a:rPr>
              <a:t>часто</a:t>
            </a:r>
            <a:r>
              <a:rPr sz="2400" spc="-85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прерывает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других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Times New Roman"/>
                <a:cs typeface="Times New Roman"/>
              </a:rPr>
              <a:t>и </a:t>
            </a:r>
            <a:r>
              <a:rPr sz="2400" dirty="0" err="1">
                <a:latin typeface="Times New Roman"/>
                <a:cs typeface="Times New Roman"/>
              </a:rPr>
              <a:t>вмешивается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в</a:t>
            </a:r>
            <a:r>
              <a:rPr sz="2400" spc="-75" dirty="0" smtClean="0">
                <a:latin typeface="Times New Roman"/>
                <a:cs typeface="Times New Roman"/>
              </a:rPr>
              <a:t> </a:t>
            </a:r>
            <a:r>
              <a:rPr sz="2400" spc="-25" dirty="0" err="1" smtClean="0">
                <a:latin typeface="Times New Roman"/>
                <a:cs typeface="Times New Roman"/>
              </a:rPr>
              <a:t>их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latin typeface="Times New Roman"/>
                <a:cs typeface="Times New Roman"/>
              </a:rPr>
              <a:t>деятельность</a:t>
            </a:r>
            <a:r>
              <a:rPr sz="2400" spc="-10" dirty="0" smtClean="0">
                <a:latin typeface="Times New Roman"/>
                <a:cs typeface="Times New Roman"/>
              </a:rPr>
              <a:t>/</a:t>
            </a:r>
            <a:r>
              <a:rPr sz="2400" spc="-10" dirty="0" err="1" smtClean="0">
                <a:latin typeface="Times New Roman"/>
                <a:cs typeface="Times New Roman"/>
              </a:rPr>
              <a:t>разговор</a:t>
            </a:r>
            <a:r>
              <a:rPr sz="2400" spc="-10" dirty="0" smtClean="0">
                <a:latin typeface="Times New Roman"/>
                <a:cs typeface="Times New Roman"/>
              </a:rPr>
              <a:t>.</a:t>
            </a:r>
            <a:endParaRPr lang="ru-RU" sz="2400" spc="-10" dirty="0" smtClean="0">
              <a:latin typeface="Times New Roman"/>
              <a:cs typeface="Times New Roman"/>
            </a:endParaRPr>
          </a:p>
          <a:p>
            <a:pPr marL="149225" marR="7270750">
              <a:lnSpc>
                <a:spcPct val="100000"/>
              </a:lnSpc>
              <a:tabLst>
                <a:tab pos="664845" algn="l"/>
              </a:tabLst>
            </a:pPr>
            <a:endParaRPr sz="2400" dirty="0" smtClean="0">
              <a:latin typeface="Times New Roman"/>
              <a:cs typeface="Times New Roman"/>
            </a:endParaRPr>
          </a:p>
          <a:p>
            <a:pPr marL="12700" marR="5080" indent="63500">
              <a:lnSpc>
                <a:spcPct val="100000"/>
              </a:lnSpc>
              <a:spcBef>
                <a:spcPts val="5"/>
              </a:spcBef>
            </a:pPr>
            <a:endParaRPr lang="ru-RU" sz="2000" b="1" spc="-10" dirty="0">
              <a:latin typeface="Times New Roman"/>
              <a:cs typeface="Times New Roman"/>
            </a:endParaRPr>
          </a:p>
          <a:p>
            <a:pPr marL="12700" marR="5080" indent="63500">
              <a:lnSpc>
                <a:spcPct val="100000"/>
              </a:lnSpc>
              <a:spcBef>
                <a:spcPts val="5"/>
              </a:spcBef>
            </a:pPr>
            <a:r>
              <a:rPr sz="2000" b="1" spc="-10" dirty="0" err="1" smtClean="0">
                <a:latin typeface="Times New Roman"/>
                <a:cs typeface="Times New Roman"/>
              </a:rPr>
              <a:t>Вышеперечисленные</a:t>
            </a:r>
            <a:r>
              <a:rPr sz="2000" b="1" spc="-20" dirty="0" smtClean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симптомы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должны</a:t>
            </a:r>
            <a:r>
              <a:rPr sz="2000" b="1" spc="-20" dirty="0">
                <a:latin typeface="Times New Roman"/>
                <a:cs typeface="Times New Roman"/>
              </a:rPr>
              <a:t> наблюдаться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по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меньшей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мере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на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протяжении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шести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месяцев, проявляться,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как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минимум,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в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двух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разных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средах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(школа,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дом,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 err="1">
                <a:latin typeface="Times New Roman"/>
                <a:cs typeface="Times New Roman"/>
              </a:rPr>
              <a:t>игровая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cs typeface="Times New Roman"/>
              </a:rPr>
              <a:t>площадка</a:t>
            </a:r>
            <a:r>
              <a:rPr lang="ru-RU" sz="2000" b="1" dirty="0" smtClean="0">
                <a:latin typeface="Times New Roman"/>
                <a:cs typeface="Times New Roman"/>
              </a:rPr>
              <a:t>, больница</a:t>
            </a:r>
            <a:r>
              <a:rPr sz="2000" b="1" spc="-50" dirty="0" smtClean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и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т.п.)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и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25" dirty="0" err="1" smtClean="0">
                <a:latin typeface="Times New Roman"/>
                <a:cs typeface="Times New Roman"/>
              </a:rPr>
              <a:t>не</a:t>
            </a:r>
            <a:r>
              <a:rPr lang="ru-RU" sz="2000" b="1" dirty="0">
                <a:latin typeface="Times New Roman"/>
                <a:cs typeface="Times New Roman"/>
              </a:rPr>
              <a:t> </a:t>
            </a:r>
            <a:r>
              <a:rPr sz="2000" b="1" spc="-20" dirty="0" err="1" smtClean="0">
                <a:latin typeface="Times New Roman"/>
                <a:cs typeface="Times New Roman"/>
              </a:rPr>
              <a:t>обуславливаться</a:t>
            </a:r>
            <a:r>
              <a:rPr sz="2000" b="1" spc="-25" dirty="0" smtClean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другим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нарушением.</a:t>
            </a:r>
            <a:endParaRPr sz="2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505" y="342138"/>
            <a:ext cx="7273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ОСНОВНЫЕ</a:t>
            </a:r>
            <a:r>
              <a:rPr sz="3600" spc="-10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ПРОЯЛЕНИЯ</a:t>
            </a:r>
            <a:r>
              <a:rPr sz="3600" spc="-90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СДВГ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148" y="2488768"/>
            <a:ext cx="5489575" cy="404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Дефицит</a:t>
            </a:r>
            <a:r>
              <a:rPr sz="24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внимания: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часто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бросает,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20" dirty="0">
                <a:latin typeface="Times New Roman"/>
                <a:cs typeface="Times New Roman"/>
              </a:rPr>
              <a:t>недоделывает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начатое;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как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Times New Roman"/>
                <a:cs typeface="Times New Roman"/>
              </a:rPr>
              <a:t>будто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не слышит,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Times New Roman"/>
                <a:cs typeface="Times New Roman"/>
              </a:rPr>
              <a:t>когда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нему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обращаются;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играет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400" dirty="0">
                <a:latin typeface="Times New Roman"/>
                <a:cs typeface="Times New Roman"/>
              </a:rPr>
              <a:t>в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одну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игру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меньше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трех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минут.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Гиперактивность</a:t>
            </a:r>
            <a:r>
              <a:rPr sz="2400" spc="-10" dirty="0">
                <a:latin typeface="Times New Roman"/>
                <a:cs typeface="Times New Roman"/>
              </a:rPr>
              <a:t>: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MS PGothic"/>
                <a:cs typeface="MS PGothic"/>
              </a:rPr>
              <a:t>≪</a:t>
            </a:r>
            <a:r>
              <a:rPr sz="2400" spc="-10" dirty="0">
                <a:latin typeface="Times New Roman"/>
                <a:cs typeface="Times New Roman"/>
              </a:rPr>
              <a:t>ураганчик</a:t>
            </a:r>
            <a:r>
              <a:rPr sz="2400" spc="-10" dirty="0">
                <a:latin typeface="MS PGothic"/>
                <a:cs typeface="MS PGothic"/>
              </a:rPr>
              <a:t>≫</a:t>
            </a:r>
            <a:r>
              <a:rPr sz="2400" spc="-10" dirty="0"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MS PGothic"/>
                <a:cs typeface="MS PGothic"/>
              </a:rPr>
              <a:t>≪</a:t>
            </a:r>
            <a:r>
              <a:rPr sz="2400" dirty="0">
                <a:latin typeface="Times New Roman"/>
                <a:cs typeface="Times New Roman"/>
              </a:rPr>
              <a:t>шило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одном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месте</a:t>
            </a:r>
            <a:r>
              <a:rPr sz="2400" spc="-10" dirty="0">
                <a:latin typeface="MS PGothic"/>
                <a:cs typeface="MS PGothic"/>
              </a:rPr>
              <a:t>≫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Импульсивность:</a:t>
            </a:r>
            <a:endParaRPr sz="2400">
              <a:latin typeface="Times New Roman"/>
              <a:cs typeface="Times New Roman"/>
            </a:endParaRPr>
          </a:p>
          <a:p>
            <a:pPr marL="12700" marR="197485">
              <a:lnSpc>
                <a:spcPts val="2820"/>
              </a:lnSpc>
              <a:spcBef>
                <a:spcPts val="145"/>
              </a:spcBef>
            </a:pP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реагирует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обращения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и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замечания; плохо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чувствует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опасность.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2696" y="1154048"/>
            <a:ext cx="43173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ДОШКОЛЬНИКИ</a:t>
            </a:r>
            <a:endParaRPr sz="4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319" y="2240279"/>
            <a:ext cx="4457700" cy="43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188" y="1540509"/>
            <a:ext cx="5760720" cy="513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8600" indent="254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Дефицит</a:t>
            </a:r>
            <a:r>
              <a:rPr sz="2400" b="1" u="sng" spc="-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внимания</a:t>
            </a:r>
            <a:r>
              <a:rPr sz="2400" dirty="0">
                <a:latin typeface="Times New Roman"/>
                <a:cs typeface="Times New Roman"/>
              </a:rPr>
              <a:t>: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забывчивый; неорганизованный;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легко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отвлекается; </a:t>
            </a:r>
            <a:r>
              <a:rPr sz="2400" dirty="0">
                <a:latin typeface="Times New Roman"/>
                <a:cs typeface="Times New Roman"/>
              </a:rPr>
              <a:t>может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заниматься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одним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делом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больше </a:t>
            </a:r>
            <a:r>
              <a:rPr sz="2400" dirty="0">
                <a:latin typeface="Times New Roman"/>
                <a:cs typeface="Times New Roman"/>
              </a:rPr>
              <a:t>10 </a:t>
            </a:r>
            <a:r>
              <a:rPr sz="2400" spc="-10" dirty="0">
                <a:latin typeface="Times New Roman"/>
                <a:cs typeface="Times New Roman"/>
              </a:rPr>
              <a:t>минут.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541655">
              <a:lnSpc>
                <a:spcPct val="100000"/>
              </a:lnSpc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Гиперактивность:</a:t>
            </a:r>
            <a:r>
              <a:rPr sz="2400" b="1" spc="-8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неугомонный,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когда </a:t>
            </a:r>
            <a:r>
              <a:rPr sz="2400" dirty="0">
                <a:latin typeface="Times New Roman"/>
                <a:cs typeface="Times New Roman"/>
              </a:rPr>
              <a:t>нужно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быть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тихим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(тихий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час,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урок,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400" spc="-10" dirty="0">
                <a:latin typeface="Times New Roman"/>
                <a:cs typeface="Times New Roman"/>
              </a:rPr>
              <a:t>спектакль).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274320">
              <a:lnSpc>
                <a:spcPct val="100000"/>
              </a:lnSpc>
              <a:spcBef>
                <a:spcPts val="5"/>
              </a:spcBef>
            </a:pP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Импульсивность</a:t>
            </a:r>
            <a:r>
              <a:rPr sz="2400" spc="-10" dirty="0">
                <a:latin typeface="Times New Roman"/>
                <a:cs typeface="Times New Roman"/>
              </a:rPr>
              <a:t>: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может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дождаться </a:t>
            </a:r>
            <a:r>
              <a:rPr sz="2400" dirty="0">
                <a:latin typeface="Times New Roman"/>
                <a:cs typeface="Times New Roman"/>
              </a:rPr>
              <a:t>своей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очереди;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перебивает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других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детей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выкрикивает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ответ,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не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дождавшись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конца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ts val="2820"/>
              </a:lnSpc>
              <a:spcBef>
                <a:spcPts val="140"/>
              </a:spcBef>
            </a:pPr>
            <a:r>
              <a:rPr sz="2400" dirty="0">
                <a:latin typeface="Times New Roman"/>
                <a:cs typeface="Times New Roman"/>
              </a:rPr>
              <a:t>вопроса;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навязчивый;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нарушает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правила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без </a:t>
            </a:r>
            <a:r>
              <a:rPr sz="2400" spc="-10" dirty="0">
                <a:latin typeface="Times New Roman"/>
                <a:cs typeface="Times New Roman"/>
              </a:rPr>
              <a:t>видимого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умысла.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5404" y="369188"/>
            <a:ext cx="59924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1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sz="4400" spc="-66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</a:t>
            </a:r>
            <a:r>
              <a:rPr sz="4400" spc="1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ЧАЛЬНА</a:t>
            </a:r>
            <a:r>
              <a:rPr sz="4400" spc="2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Я</a:t>
            </a:r>
            <a:r>
              <a:rPr sz="4400" spc="-2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400" spc="-4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ШКОЛА</a:t>
            </a:r>
            <a:endParaRPr sz="44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9028" y="2189988"/>
            <a:ext cx="6252972" cy="39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810" y="1483563"/>
            <a:ext cx="5168900" cy="5139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Дефицит</a:t>
            </a:r>
            <a:r>
              <a:rPr sz="2800" b="1" u="sng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внимания: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Times New Roman"/>
                <a:cs typeface="Times New Roman"/>
              </a:rPr>
              <a:t>усидчивость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меньше,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у</a:t>
            </a:r>
            <a:endParaRPr sz="2800">
              <a:latin typeface="Times New Roman"/>
              <a:cs typeface="Times New Roman"/>
            </a:endParaRPr>
          </a:p>
          <a:p>
            <a:pPr marL="12700" marR="231775">
              <a:lnSpc>
                <a:spcPct val="100000"/>
              </a:lnSpc>
            </a:pPr>
            <a:r>
              <a:rPr sz="2800" spc="-20" dirty="0">
                <a:latin typeface="Times New Roman"/>
                <a:cs typeface="Times New Roman"/>
              </a:rPr>
              <a:t>сверстников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(меньше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30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минут); невнимателен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к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деталям;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плохо планирует.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Гиперактивность:</a:t>
            </a:r>
            <a:r>
              <a:rPr sz="2800" b="1" spc="-1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беспокойный, суетливый.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728345">
              <a:lnSpc>
                <a:spcPct val="100000"/>
              </a:lnSpc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Импульсивность:</a:t>
            </a:r>
            <a:r>
              <a:rPr sz="2800" b="1" spc="-1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снижен самоконтроль;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безрассудные,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300"/>
              </a:lnSpc>
            </a:pPr>
            <a:r>
              <a:rPr sz="2800" spc="-10" dirty="0">
                <a:latin typeface="Times New Roman"/>
                <a:cs typeface="Times New Roman"/>
              </a:rPr>
              <a:t>безответственные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высказывания.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533" y="33985"/>
            <a:ext cx="11586210" cy="981423"/>
          </a:xfrm>
          <a:prstGeom prst="rect">
            <a:avLst/>
          </a:prstGeom>
        </p:spPr>
        <p:txBody>
          <a:bodyPr vert="horz" wrap="square" lIns="0" tIns="301371" rIns="0" bIns="0" rtlCol="0">
            <a:spAutoFit/>
          </a:bodyPr>
          <a:lstStyle/>
          <a:p>
            <a:pPr marL="3442335">
              <a:lnSpc>
                <a:spcPct val="100000"/>
              </a:lnSpc>
              <a:spcBef>
                <a:spcPts val="105"/>
              </a:spcBef>
            </a:pPr>
            <a:r>
              <a:rPr sz="4400" spc="-2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ПОДРОСТКИ</a:t>
            </a:r>
            <a:endParaRPr sz="44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5523" y="1807464"/>
            <a:ext cx="6687311" cy="37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327" y="1620773"/>
            <a:ext cx="5817235" cy="4707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0325" indent="2540">
              <a:lnSpc>
                <a:spcPct val="99700"/>
              </a:lnSpc>
              <a:spcBef>
                <a:spcPts val="105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Дефицит</a:t>
            </a:r>
            <a:r>
              <a:rPr sz="2800" b="1" u="sng" spc="-1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внимания:</a:t>
            </a:r>
            <a:r>
              <a:rPr sz="2800" b="1" spc="-114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невнимателен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к </a:t>
            </a:r>
            <a:r>
              <a:rPr sz="2800" dirty="0">
                <a:latin typeface="Times New Roman"/>
                <a:cs typeface="Times New Roman"/>
              </a:rPr>
              <a:t>деталям;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забывает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о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назначенных </a:t>
            </a:r>
            <a:r>
              <a:rPr sz="2800" dirty="0">
                <a:latin typeface="Times New Roman"/>
                <a:cs typeface="Times New Roman"/>
              </a:rPr>
              <a:t>встречах;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недостаток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способности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к </a:t>
            </a:r>
            <a:r>
              <a:rPr sz="2800" spc="-10" dirty="0">
                <a:latin typeface="Times New Roman"/>
                <a:cs typeface="Times New Roman"/>
              </a:rPr>
              <a:t>предвидению,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планированию.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704215">
              <a:lnSpc>
                <a:spcPct val="100000"/>
              </a:lnSpc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Гиперактивность:</a:t>
            </a:r>
            <a:r>
              <a:rPr sz="2800" b="1" spc="-1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субъективное </a:t>
            </a:r>
            <a:r>
              <a:rPr sz="2800" dirty="0">
                <a:latin typeface="Times New Roman"/>
                <a:cs typeface="Times New Roman"/>
              </a:rPr>
              <a:t>ощущение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беспокойства.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Импульсивность:</a:t>
            </a:r>
            <a:r>
              <a:rPr sz="2800" b="1" spc="-1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нетерпеливость;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ts val="3300"/>
              </a:lnSpc>
              <a:spcBef>
                <a:spcPts val="160"/>
              </a:spcBef>
            </a:pPr>
            <a:r>
              <a:rPr sz="2800" dirty="0">
                <a:latin typeface="Times New Roman"/>
                <a:cs typeface="Times New Roman"/>
              </a:rPr>
              <a:t>незрелые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неблагоразумные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решения </a:t>
            </a:r>
            <a:r>
              <a:rPr sz="2800" dirty="0">
                <a:latin typeface="Times New Roman"/>
                <a:cs typeface="Times New Roman"/>
              </a:rPr>
              <a:t>и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поступки.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533" y="33985"/>
            <a:ext cx="11586210" cy="860671"/>
          </a:xfrm>
          <a:prstGeom prst="rect">
            <a:avLst/>
          </a:prstGeom>
        </p:spPr>
        <p:txBody>
          <a:bodyPr vert="horz" wrap="square" lIns="0" tIns="181787" rIns="0" bIns="0" rtlCol="0">
            <a:spAutoFit/>
          </a:bodyPr>
          <a:lstStyle/>
          <a:p>
            <a:pPr marL="3892550">
              <a:lnSpc>
                <a:spcPct val="100000"/>
              </a:lnSpc>
              <a:spcBef>
                <a:spcPts val="100"/>
              </a:spcBef>
            </a:pPr>
            <a:r>
              <a:rPr sz="44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ВЗРОСЛЫЕ</a:t>
            </a:r>
            <a:endParaRPr sz="44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3808" y="1711451"/>
            <a:ext cx="5647944" cy="39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7106" y="381000"/>
            <a:ext cx="4376294" cy="3200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3964352"/>
            <a:ext cx="3624706" cy="2707640"/>
          </a:xfrm>
          <a:prstGeom prst="rect">
            <a:avLst/>
          </a:prstGeom>
        </p:spPr>
      </p:pic>
      <p:pic>
        <p:nvPicPr>
          <p:cNvPr id="1026" name="Picture 2" descr="C:\Users\user\Desktop\Jennifer-Lopez-2019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964352"/>
            <a:ext cx="3857922" cy="27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505" y="342138"/>
            <a:ext cx="7273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Дифференциальная диагностика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1803" y="1471548"/>
            <a:ext cx="5489575" cy="519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 расстройства аутистического спектра;</a:t>
            </a:r>
          </a:p>
          <a:p>
            <a:r>
              <a:rPr lang="ru-RU" sz="2400" dirty="0" smtClean="0"/>
              <a:t>•    умственная отсталость;</a:t>
            </a:r>
          </a:p>
          <a:p>
            <a:r>
              <a:rPr lang="ru-RU" sz="2400" dirty="0" smtClean="0"/>
              <a:t>•    эпилепсия;</a:t>
            </a:r>
          </a:p>
          <a:p>
            <a:r>
              <a:rPr lang="ru-RU" sz="2400" dirty="0" smtClean="0"/>
              <a:t>•    оппозиционное расстройства поведения;</a:t>
            </a:r>
          </a:p>
          <a:p>
            <a:r>
              <a:rPr lang="ru-RU" sz="2400" dirty="0" smtClean="0"/>
              <a:t>•     тревожное расстройства;</a:t>
            </a:r>
          </a:p>
          <a:p>
            <a:r>
              <a:rPr lang="ru-RU" sz="2400" dirty="0" smtClean="0"/>
              <a:t>•     гипертиреоз и различные соматические расстройства, где для лечения используются препараты теофиллина, р2-агонисты, </a:t>
            </a:r>
            <a:r>
              <a:rPr lang="ru-RU" sz="2400" dirty="0" err="1" smtClean="0"/>
              <a:t>глюкокортикостероидные</a:t>
            </a:r>
            <a:r>
              <a:rPr lang="ru-RU" sz="2400" dirty="0" smtClean="0"/>
              <a:t> препараты и др.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2696" y="1154048"/>
            <a:ext cx="43173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4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3463" y="1471549"/>
            <a:ext cx="4601337" cy="4548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1152" y="2304288"/>
            <a:ext cx="5064252" cy="40431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0875" y="12891"/>
            <a:ext cx="10916920" cy="5311069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173990" algn="ctr">
              <a:lnSpc>
                <a:spcPct val="100000"/>
              </a:lnSpc>
              <a:spcBef>
                <a:spcPts val="1855"/>
              </a:spcBef>
            </a:pPr>
            <a:r>
              <a:rPr sz="32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Синдром</a:t>
            </a:r>
            <a:r>
              <a:rPr sz="3200" b="1" spc="-1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дефицита</a:t>
            </a:r>
            <a:r>
              <a:rPr sz="3200" b="1" spc="-1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b="1" dirty="0" err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внимания</a:t>
            </a:r>
            <a:r>
              <a:rPr sz="3200" b="1" spc="-1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и </a:t>
            </a:r>
            <a:r>
              <a:rPr sz="3200" b="1" spc="-85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гиперактивнос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ти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73990" algn="ctr">
              <a:lnSpc>
                <a:spcPct val="100000"/>
              </a:lnSpc>
              <a:spcBef>
                <a:spcPts val="1855"/>
              </a:spcBef>
            </a:pPr>
            <a:r>
              <a:rPr sz="32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F90.0</a:t>
            </a:r>
            <a:r>
              <a:rPr lang="ru-RU" sz="32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 - </a:t>
            </a:r>
            <a:r>
              <a:rPr lang="en-AU" sz="32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F90.</a:t>
            </a:r>
            <a:r>
              <a:rPr lang="ru-RU" sz="32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9</a:t>
            </a:r>
            <a:endParaRPr sz="3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1103630" indent="235585">
              <a:lnSpc>
                <a:spcPts val="3760"/>
              </a:lnSpc>
              <a:spcBef>
                <a:spcPts val="275"/>
              </a:spcBef>
              <a:buChar char="-"/>
              <a:tabLst>
                <a:tab pos="248285" algn="l"/>
              </a:tabLst>
            </a:pPr>
            <a:r>
              <a:rPr sz="3200" spc="-20" dirty="0" err="1" smtClean="0">
                <a:latin typeface="Times New Roman"/>
                <a:cs typeface="Times New Roman"/>
              </a:rPr>
              <a:t>неврологическо-</a:t>
            </a:r>
            <a:r>
              <a:rPr sz="3200" spc="-10" dirty="0" err="1" smtClean="0">
                <a:latin typeface="Times New Roman"/>
                <a:cs typeface="Times New Roman"/>
              </a:rPr>
              <a:t>поведенческое</a:t>
            </a:r>
            <a:r>
              <a:rPr sz="3200" spc="-40" dirty="0" smtClean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расстройство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развития, </a:t>
            </a:r>
            <a:r>
              <a:rPr sz="3200" dirty="0">
                <a:latin typeface="Times New Roman"/>
                <a:cs typeface="Times New Roman"/>
              </a:rPr>
              <a:t>начинающееся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в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детском</a:t>
            </a:r>
            <a:r>
              <a:rPr sz="3200" spc="-1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возрасте.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-"/>
            </a:pP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imes New Roman"/>
              <a:buChar char="-"/>
            </a:pPr>
            <a:endParaRPr sz="3200" dirty="0">
              <a:latin typeface="Times New Roman"/>
              <a:cs typeface="Times New Roman"/>
            </a:endParaRPr>
          </a:p>
          <a:p>
            <a:pPr marL="932815" lvl="1" indent="-570865">
              <a:lnSpc>
                <a:spcPct val="100000"/>
              </a:lnSpc>
              <a:buFont typeface="Wingdings"/>
              <a:buChar char=""/>
              <a:tabLst>
                <a:tab pos="932815" algn="l"/>
              </a:tabLst>
            </a:pPr>
            <a:r>
              <a:rPr sz="4000" spc="-10" dirty="0">
                <a:latin typeface="Times New Roman"/>
                <a:cs typeface="Times New Roman"/>
              </a:rPr>
              <a:t>невнимательность</a:t>
            </a:r>
            <a:endParaRPr sz="4000" dirty="0">
              <a:latin typeface="Times New Roman"/>
              <a:cs typeface="Times New Roman"/>
            </a:endParaRPr>
          </a:p>
          <a:p>
            <a:pPr marL="932815" lvl="1" indent="-570865">
              <a:lnSpc>
                <a:spcPct val="100000"/>
              </a:lnSpc>
              <a:buFont typeface="Wingdings"/>
              <a:buChar char=""/>
              <a:tabLst>
                <a:tab pos="932815" algn="l"/>
              </a:tabLst>
            </a:pPr>
            <a:r>
              <a:rPr sz="4000" spc="-10" dirty="0">
                <a:latin typeface="Times New Roman"/>
                <a:cs typeface="Times New Roman"/>
              </a:rPr>
              <a:t>гиперактивность</a:t>
            </a:r>
            <a:endParaRPr sz="4000" dirty="0">
              <a:latin typeface="Times New Roman"/>
              <a:cs typeface="Times New Roman"/>
            </a:endParaRPr>
          </a:p>
          <a:p>
            <a:pPr marL="932815" lvl="1" indent="-570865">
              <a:lnSpc>
                <a:spcPct val="100000"/>
              </a:lnSpc>
              <a:buFont typeface="Wingdings"/>
              <a:buChar char=""/>
              <a:tabLst>
                <a:tab pos="932815" algn="l"/>
              </a:tabLst>
            </a:pPr>
            <a:r>
              <a:rPr sz="4000" spc="-10" dirty="0">
                <a:latin typeface="Times New Roman"/>
                <a:cs typeface="Times New Roman"/>
              </a:rPr>
              <a:t>импульсивность</a:t>
            </a:r>
            <a:endParaRPr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953" y="990600"/>
            <a:ext cx="8028940" cy="5934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000" dirty="0" smtClean="0"/>
              <a:t>1.Для скрининга расстройства можно использовать </a:t>
            </a:r>
            <a:r>
              <a:rPr lang="ru-RU" sz="2000" b="1" dirty="0" smtClean="0"/>
              <a:t>структурированное интервью KSAD-S. </a:t>
            </a:r>
          </a:p>
          <a:p>
            <a:r>
              <a:rPr lang="ru-RU" sz="2000" dirty="0" smtClean="0"/>
              <a:t>2.В качестве первичной диагностической процедуры для детей с СДВГ можно использовать список симптомов, разработанных </a:t>
            </a:r>
            <a:r>
              <a:rPr lang="ru-RU" sz="2000" b="1" dirty="0" err="1" smtClean="0"/>
              <a:t>Коннерсом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3.Существуют варианты шкалы, учитывающие возраст и пол ребенка, для родителей и учителей (воспитателей). Раздельно оцениваются: вызывающее поведение (импульсивность), когнитивные проблемы (невнимательность), </a:t>
            </a:r>
            <a:r>
              <a:rPr lang="ru-RU" sz="2000" dirty="0" err="1" smtClean="0"/>
              <a:t>гиперактивность</a:t>
            </a:r>
            <a:r>
              <a:rPr lang="ru-RU" sz="2000" dirty="0" smtClean="0"/>
              <a:t> и интегральный показатель расстройства (индекс ADHD). Например- </a:t>
            </a:r>
            <a:r>
              <a:rPr lang="ru-RU" sz="2000" b="1" dirty="0" smtClean="0"/>
              <a:t>психометрические шкалы стандартизированного диагностического опросника </a:t>
            </a:r>
            <a:r>
              <a:rPr lang="ru-RU" sz="2000" b="1" dirty="0" err="1" smtClean="0"/>
              <a:t>Вандербильт</a:t>
            </a:r>
            <a:r>
              <a:rPr lang="ru-RU" sz="2000" b="1" dirty="0" smtClean="0"/>
              <a:t>.</a:t>
            </a:r>
          </a:p>
          <a:p>
            <a:r>
              <a:rPr lang="ru-RU" sz="2000" dirty="0" smtClean="0"/>
              <a:t>4.Базовым инструментом для оценки тяжести расстройства и его влияния на социальное функционирование ребенка является </a:t>
            </a:r>
            <a:r>
              <a:rPr lang="ru-RU" sz="2000" b="1" dirty="0" smtClean="0"/>
              <a:t>CGAS (шкала общей оценки детей). </a:t>
            </a:r>
            <a:r>
              <a:rPr lang="ru-RU" sz="2000" dirty="0" smtClean="0"/>
              <a:t>Оценка ребенка по CGAS лежит в пределах от 0 до 100 баллов, где 0 соответствует наиболее тяжелому варианту нарушений, а 100 указывает на здорового ребенка.</a:t>
            </a:r>
          </a:p>
          <a:p>
            <a:pPr marL="2789555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789555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533" y="33985"/>
            <a:ext cx="11586210" cy="758849"/>
          </a:xfrm>
          <a:prstGeom prst="rect">
            <a:avLst/>
          </a:prstGeom>
        </p:spPr>
        <p:txBody>
          <a:bodyPr vert="horz" wrap="square" lIns="0" tIns="218110" rIns="0" bIns="0" rtlCol="0">
            <a:spAutoFit/>
          </a:bodyPr>
          <a:lstStyle/>
          <a:p>
            <a:pPr marL="4403090" marR="5080" indent="-3829050" algn="ctr">
              <a:lnSpc>
                <a:spcPts val="4240"/>
              </a:lnSpc>
              <a:spcBef>
                <a:spcPts val="275"/>
              </a:spcBef>
            </a:pPr>
            <a:r>
              <a:rPr sz="36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ДИАГНОСТИ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КА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5893" y="1676400"/>
            <a:ext cx="3509772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567" y="76223"/>
            <a:ext cx="66470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Подходы к лечению СДВГ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908575"/>
            <a:ext cx="9237833" cy="63049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2000" dirty="0" smtClean="0"/>
              <a:t>1.Дети с СДВГ нуждаются в более широкой помощи, чем может </a:t>
            </a:r>
            <a:r>
              <a:rPr lang="ru-RU" sz="2000" dirty="0" err="1" smtClean="0"/>
              <a:t>предло</a:t>
            </a:r>
            <a:r>
              <a:rPr lang="ru-RU" sz="2000" dirty="0"/>
              <a:t>-</a:t>
            </a:r>
            <a:endParaRPr lang="ru-RU" sz="2000" dirty="0" smtClean="0"/>
          </a:p>
          <a:p>
            <a:r>
              <a:rPr lang="ru-RU" sz="2000" dirty="0" smtClean="0"/>
              <a:t>жить современная детская психиатрическая служба.</a:t>
            </a:r>
          </a:p>
          <a:p>
            <a:r>
              <a:rPr lang="ru-RU" sz="2000" dirty="0" smtClean="0"/>
              <a:t>2.Спектр терапевтических интервенций у ребенка с СДВГ должен</a:t>
            </a:r>
          </a:p>
          <a:p>
            <a:r>
              <a:rPr lang="ru-RU" sz="2000" dirty="0" smtClean="0"/>
              <a:t> включать: психосоциальное вмешательство (психологическую, педагогическую коррекцию, психотерапию) и медикаментозное </a:t>
            </a:r>
            <a:r>
              <a:rPr lang="ru-RU" sz="2000" dirty="0" err="1" smtClean="0"/>
              <a:t>лече</a:t>
            </a:r>
            <a:r>
              <a:rPr lang="ru-RU" sz="2000" dirty="0" smtClean="0"/>
              <a:t>-</a:t>
            </a:r>
          </a:p>
          <a:p>
            <a:r>
              <a:rPr lang="ru-RU" sz="2000" dirty="0" err="1" smtClean="0"/>
              <a:t>ние</a:t>
            </a:r>
            <a:r>
              <a:rPr lang="ru-RU" sz="2000" dirty="0" smtClean="0"/>
              <a:t>. </a:t>
            </a:r>
          </a:p>
          <a:p>
            <a:r>
              <a:rPr lang="ru-RU" sz="2000" dirty="0" smtClean="0"/>
              <a:t>3.Учителя, воспитатели дошкольных учреждений, психологи, сотрудники социальных служб должны обеспечивать раннее выявление детей с СДВГ</a:t>
            </a:r>
          </a:p>
          <a:p>
            <a:r>
              <a:rPr lang="ru-RU" sz="2000" dirty="0" smtClean="0"/>
              <a:t> и эффективно проводить психосоциальные мероприятия.</a:t>
            </a:r>
          </a:p>
          <a:p>
            <a:r>
              <a:rPr lang="ru-RU" sz="2000" dirty="0" smtClean="0"/>
              <a:t>4.Лечение  должно быть комплексным и учитывать индивидуальные особенности каждого ребенка. </a:t>
            </a:r>
          </a:p>
          <a:p>
            <a:r>
              <a:rPr lang="ru-RU" sz="2000" dirty="0" smtClean="0"/>
              <a:t>5.Детские неврологи, педиатры должны осуществлять первичную диагностику СДВГ, проводить дифференциальную диагностику с </a:t>
            </a:r>
            <a:r>
              <a:rPr lang="ru-RU" sz="2000" dirty="0" err="1" smtClean="0"/>
              <a:t>ины</a:t>
            </a:r>
            <a:r>
              <a:rPr lang="ru-RU" sz="2000" dirty="0" smtClean="0"/>
              <a:t>-</a:t>
            </a:r>
          </a:p>
          <a:p>
            <a:r>
              <a:rPr lang="ru-RU" sz="2000" dirty="0" smtClean="0"/>
              <a:t>ми психическими расстройствами, координировать психосоциальное вмешательство, принимать решение о необходимости</a:t>
            </a:r>
          </a:p>
          <a:p>
            <a:r>
              <a:rPr lang="ru-RU" sz="2000" dirty="0" smtClean="0"/>
              <a:t>медикаментозного лечения. </a:t>
            </a:r>
          </a:p>
          <a:p>
            <a:r>
              <a:rPr lang="ru-RU" sz="2000" dirty="0" smtClean="0"/>
              <a:t>6.Окончательная постановка диагноза СДВГ и терапия </a:t>
            </a:r>
          </a:p>
          <a:p>
            <a:r>
              <a:rPr lang="ru-RU" sz="2000" dirty="0" err="1" smtClean="0"/>
              <a:t>психостимуляторами</a:t>
            </a:r>
            <a:r>
              <a:rPr lang="ru-RU" sz="2000" dirty="0" smtClean="0"/>
              <a:t> является исключительной компетенцией</a:t>
            </a:r>
          </a:p>
          <a:p>
            <a:r>
              <a:rPr lang="ru-RU" sz="2000" dirty="0" smtClean="0"/>
              <a:t>детского психиатра.</a:t>
            </a:r>
          </a:p>
          <a:p>
            <a:pPr marR="538480" algn="ctr">
              <a:lnSpc>
                <a:spcPct val="100000"/>
              </a:lnSpc>
              <a:spcBef>
                <a:spcPts val="105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600" y="152400"/>
            <a:ext cx="3176155" cy="228599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1600" y="4467069"/>
            <a:ext cx="3200400" cy="2356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533" y="33985"/>
            <a:ext cx="11586210" cy="813863"/>
          </a:xfrm>
          <a:prstGeom prst="rect">
            <a:avLst/>
          </a:prstGeom>
        </p:spPr>
        <p:txBody>
          <a:bodyPr vert="horz" wrap="square" lIns="0" tIns="318312" rIns="0" bIns="0" rtlCol="0">
            <a:spAutoFit/>
          </a:bodyPr>
          <a:lstStyle/>
          <a:p>
            <a:pPr marL="178435">
              <a:lnSpc>
                <a:spcPct val="100000"/>
              </a:lnSpc>
              <a:spcBef>
                <a:spcPts val="100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38200" y="152400"/>
            <a:ext cx="10798175" cy="3706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293370" algn="l"/>
              </a:tabLst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ПОМНИТЕ! 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Ваше принятие ребёнка, безусловная любовь, человеческая мудрость, терпение, профессионализм могут творить чудеса!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sz="4000" spc="-1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455" y="3433503"/>
            <a:ext cx="4829556" cy="3329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11586210" cy="30181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45795" rIns="0" bIns="0" rtlCol="0">
            <a:spAutoFit/>
          </a:bodyPr>
          <a:lstStyle/>
          <a:p>
            <a:pPr marL="154495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accent2">
                    <a:lumMod val="75000"/>
                  </a:schemeClr>
                </a:solidFill>
              </a:rPr>
              <a:t>СПАСИБО</a:t>
            </a:r>
            <a:r>
              <a:rPr spc="-21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ЗА</a:t>
            </a:r>
            <a:r>
              <a:rPr spc="-21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pc="-10" dirty="0">
                <a:solidFill>
                  <a:schemeClr val="accent2">
                    <a:lumMod val="75000"/>
                  </a:schemeClr>
                </a:solidFill>
              </a:rPr>
              <a:t>ВНИМАНИЕ</a:t>
            </a:r>
            <a:r>
              <a:rPr spc="-10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r>
              <a:rPr lang="ru-RU" spc="-1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pc="-1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pc="-1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pc="-10" dirty="0">
                <a:solidFill>
                  <a:schemeClr val="accent2">
                    <a:lumMod val="75000"/>
                  </a:schemeClr>
                </a:solidFill>
              </a:rPr>
            </a:br>
            <a:endParaRPr spc="-1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2971800"/>
            <a:ext cx="5867400" cy="3347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64" y="2147392"/>
            <a:ext cx="6950075" cy="42665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25090">
              <a:lnSpc>
                <a:spcPct val="100000"/>
              </a:lnSpc>
              <a:spcBef>
                <a:spcPts val="105"/>
              </a:spcBef>
              <a:tabLst>
                <a:tab pos="2966720" algn="l"/>
              </a:tabLst>
            </a:pPr>
            <a:r>
              <a:rPr lang="ru-RU" sz="4800" b="1" u="sng" spc="-2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1.</a:t>
            </a:r>
            <a:r>
              <a:rPr sz="4800" b="1" u="sng" spc="-2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Дети</a:t>
            </a:r>
            <a:endParaRPr sz="4800" dirty="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99300"/>
              </a:lnSpc>
              <a:spcBef>
                <a:spcPts val="110"/>
              </a:spcBef>
            </a:pPr>
            <a:r>
              <a:rPr sz="4800" dirty="0" smtClean="0">
                <a:latin typeface="Times New Roman"/>
                <a:cs typeface="Times New Roman"/>
              </a:rPr>
              <a:t>5-10</a:t>
            </a:r>
            <a:r>
              <a:rPr sz="4800" dirty="0">
                <a:latin typeface="Times New Roman"/>
                <a:cs typeface="Times New Roman"/>
              </a:rPr>
              <a:t>%</a:t>
            </a:r>
            <a:r>
              <a:rPr sz="4800" spc="-60" dirty="0">
                <a:latin typeface="Times New Roman"/>
                <a:cs typeface="Times New Roman"/>
              </a:rPr>
              <a:t> </a:t>
            </a:r>
            <a:r>
              <a:rPr sz="4800" spc="-35" dirty="0" smtClean="0">
                <a:latin typeface="Times New Roman"/>
                <a:cs typeface="Times New Roman"/>
              </a:rPr>
              <a:t> </a:t>
            </a:r>
            <a:endParaRPr lang="ru-RU" sz="4800" spc="-35" dirty="0" smtClean="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99300"/>
              </a:lnSpc>
              <a:spcBef>
                <a:spcPts val="110"/>
              </a:spcBef>
            </a:pPr>
            <a:r>
              <a:rPr lang="ru-RU" sz="4800" b="1" u="sng" spc="-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2.</a:t>
            </a:r>
            <a:r>
              <a:rPr sz="4800" b="1" u="sng" spc="-1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Взрослые</a:t>
            </a:r>
            <a:endParaRPr lang="ru-RU" sz="4800" b="1" u="sng" spc="-10" dirty="0" smtClean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40005" marR="33655" indent="743585">
              <a:lnSpc>
                <a:spcPts val="3760"/>
              </a:lnSpc>
              <a:spcBef>
                <a:spcPts val="265"/>
              </a:spcBef>
            </a:pPr>
            <a:r>
              <a:rPr lang="ru-RU" sz="4800" dirty="0" smtClean="0">
                <a:latin typeface="Times New Roman"/>
                <a:cs typeface="Times New Roman"/>
              </a:rPr>
              <a:t>             </a:t>
            </a:r>
            <a:r>
              <a:rPr sz="4800" dirty="0" smtClean="0">
                <a:latin typeface="Times New Roman"/>
                <a:cs typeface="Times New Roman"/>
              </a:rPr>
              <a:t>3-6</a:t>
            </a:r>
            <a:r>
              <a:rPr sz="4800" dirty="0">
                <a:latin typeface="Times New Roman"/>
                <a:cs typeface="Times New Roman"/>
              </a:rPr>
              <a:t>%</a:t>
            </a:r>
            <a:r>
              <a:rPr sz="4800" spc="-40" dirty="0">
                <a:latin typeface="Times New Roman"/>
                <a:cs typeface="Times New Roman"/>
              </a:rPr>
              <a:t> </a:t>
            </a:r>
            <a:endParaRPr lang="ru-RU" sz="4800" spc="-40" dirty="0" smtClean="0">
              <a:latin typeface="Times New Roman"/>
              <a:cs typeface="Times New Roman"/>
            </a:endParaRPr>
          </a:p>
          <a:p>
            <a:pPr marL="40005" marR="33655" indent="743585" algn="ctr">
              <a:lnSpc>
                <a:spcPts val="3760"/>
              </a:lnSpc>
              <a:spcBef>
                <a:spcPts val="265"/>
              </a:spcBef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У мальчиков расстройство встречается в четыре раза чаще, чем у девочек. </a:t>
            </a:r>
            <a:endParaRPr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0689" y="491744"/>
            <a:ext cx="5790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ЭПИДЕМИОЛОГИЯ</a:t>
            </a:r>
            <a:r>
              <a:rPr sz="3600" spc="-114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2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СДВГ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801" y="1600200"/>
            <a:ext cx="3855718" cy="4895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526" y="278384"/>
            <a:ext cx="7719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Times New Roman"/>
                <a:cs typeface="Times New Roman"/>
              </a:rPr>
              <a:t>ЭТИОЛОГИЯ</a:t>
            </a:r>
            <a:r>
              <a:rPr sz="3600" spc="-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И</a:t>
            </a:r>
            <a:r>
              <a:rPr sz="3600" spc="-10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ПАТОГЕНЕЗ</a:t>
            </a:r>
            <a:r>
              <a:rPr sz="3600" spc="-110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СДВГ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4817" y="1311402"/>
            <a:ext cx="5191760" cy="48885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94665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НЕЙРОХИМИЧЕСКИЕ</a:t>
            </a:r>
            <a:endParaRPr lang="ru-RU" sz="3200" b="1" spc="-10" dirty="0" smtClean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R="494665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ФАКТОРЫ</a:t>
            </a:r>
            <a:endParaRPr sz="32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355600" marR="318135" indent="-342900">
              <a:lnSpc>
                <a:spcPct val="100000"/>
              </a:lnSpc>
              <a:tabLst>
                <a:tab pos="354965" algn="l"/>
              </a:tabLst>
            </a:pPr>
            <a:r>
              <a:rPr sz="2000" dirty="0">
                <a:solidFill>
                  <a:srgbClr val="343434"/>
                </a:solidFill>
                <a:latin typeface="Times New Roman"/>
                <a:cs typeface="Times New Roman"/>
              </a:rPr>
              <a:t>	</a:t>
            </a:r>
            <a:r>
              <a:rPr lang="ru-RU" sz="3200" b="1" dirty="0" smtClean="0">
                <a:solidFill>
                  <a:srgbClr val="343434"/>
                </a:solidFill>
                <a:latin typeface="Times New Roman"/>
                <a:cs typeface="Times New Roman"/>
              </a:rPr>
              <a:t>1.</a:t>
            </a:r>
            <a:r>
              <a:rPr lang="ru-RU" sz="3600" b="1" u="sng" spc="-10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З</a:t>
            </a:r>
            <a:r>
              <a:rPr sz="3600" b="1" u="sng" spc="-10" dirty="0" err="1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адержка</a:t>
            </a:r>
            <a:r>
              <a:rPr sz="3600" b="1" spc="-10" dirty="0" smtClean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развития</a:t>
            </a:r>
            <a:r>
              <a:rPr sz="3600" b="1" u="sng" spc="-5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связей</a:t>
            </a:r>
            <a:r>
              <a:rPr sz="3600" b="1" u="sng" spc="-5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между</a:t>
            </a:r>
            <a:r>
              <a:rPr sz="3600" b="1" u="sng" spc="-6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клетками</a:t>
            </a:r>
            <a:r>
              <a:rPr sz="3600" b="1" u="sng" spc="-4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5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в</a:t>
            </a:r>
            <a:r>
              <a:rPr sz="3600" b="1" spc="-5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b="1" u="sng" spc="-2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головном</a:t>
            </a:r>
            <a:r>
              <a:rPr sz="3600" b="1" u="sng" spc="-5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мозге</a:t>
            </a:r>
            <a:r>
              <a:rPr sz="3600" b="1" u="sng" spc="-4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и</a:t>
            </a:r>
            <a:r>
              <a:rPr sz="3600" b="1" u="sng" spc="-4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нарушение</a:t>
            </a:r>
            <a:r>
              <a:rPr sz="3600" b="1" u="sng" spc="-6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в</a:t>
            </a:r>
            <a:r>
              <a:rPr sz="3600" b="1" u="sng" spc="-3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работе</a:t>
            </a:r>
            <a:endParaRPr sz="3600" dirty="0">
              <a:latin typeface="Times New Roman"/>
              <a:cs typeface="Times New Roman"/>
            </a:endParaRPr>
          </a:p>
          <a:p>
            <a:pPr marL="355600" marR="118110">
              <a:lnSpc>
                <a:spcPct val="100000"/>
              </a:lnSpc>
              <a:spcBef>
                <a:spcPts val="5"/>
              </a:spcBef>
            </a:pPr>
            <a:r>
              <a:rPr sz="36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некоторых</a:t>
            </a:r>
            <a:r>
              <a:rPr sz="3600" b="1" u="sng" spc="-5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10" dirty="0" err="1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медиаторных</a:t>
            </a:r>
            <a:r>
              <a:rPr sz="3600" b="1" u="sng" spc="-4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 err="1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систем</a:t>
            </a:r>
            <a:r>
              <a:rPr lang="ru-RU" sz="3600" b="1" u="sng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.</a:t>
            </a:r>
            <a:endParaRPr sz="36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8403" y="1287780"/>
            <a:ext cx="6673596" cy="51480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963" y="6606337"/>
            <a:ext cx="11003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 smtClean="0">
                <a:solidFill>
                  <a:srgbClr val="1A1A1A"/>
                </a:solidFill>
                <a:latin typeface="Microsoft Sans Serif"/>
                <a:cs typeface="Microsoft Sans Serif"/>
              </a:rPr>
              <a:t>.</a:t>
            </a:r>
            <a:endParaRPr sz="1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702" y="990600"/>
            <a:ext cx="4985385" cy="49994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940">
              <a:lnSpc>
                <a:spcPct val="100000"/>
              </a:lnSpc>
              <a:spcBef>
                <a:spcPts val="105"/>
              </a:spcBef>
            </a:pPr>
            <a:r>
              <a:rPr lang="ru-RU" sz="3600" b="1" u="sng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2.Н</a:t>
            </a:r>
            <a:r>
              <a:rPr sz="3600" b="1" u="sng" dirty="0" err="1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арушение</a:t>
            </a:r>
            <a:r>
              <a:rPr sz="3600" b="1" u="sng" spc="-90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метаболических</a:t>
            </a:r>
            <a:r>
              <a:rPr sz="3600" b="1" u="sng" spc="-8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(обменных)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36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п</a:t>
            </a:r>
            <a:r>
              <a:rPr sz="3600" b="1" u="sng" spc="-10" dirty="0" err="1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роцессов</a:t>
            </a:r>
            <a:r>
              <a:rPr lang="ru-RU" sz="3600" b="1" u="sng" spc="-10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:</a:t>
            </a:r>
            <a:r>
              <a:rPr sz="3600" spc="-75" dirty="0" smtClean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343434"/>
                </a:solidFill>
                <a:latin typeface="Times New Roman"/>
                <a:cs typeface="Times New Roman"/>
              </a:rPr>
              <a:t>проявляется</a:t>
            </a:r>
            <a:r>
              <a:rPr sz="3600" spc="-7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rgbClr val="343434"/>
                </a:solidFill>
                <a:latin typeface="Times New Roman"/>
                <a:cs typeface="Times New Roman"/>
              </a:rPr>
              <a:t>снижением</a:t>
            </a:r>
            <a:r>
              <a:rPr sz="3600" spc="-5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rgbClr val="343434"/>
                </a:solidFill>
                <a:latin typeface="Times New Roman"/>
                <a:cs typeface="Times New Roman"/>
              </a:rPr>
              <a:t>уровня потребления</a:t>
            </a:r>
            <a:r>
              <a:rPr sz="3600" spc="-3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6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глюкозы</a:t>
            </a:r>
            <a:r>
              <a:rPr sz="3600" b="1" u="sng" spc="-5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в</a:t>
            </a:r>
            <a:r>
              <a:rPr sz="3600" b="1" u="sng" spc="-2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лобной</a:t>
            </a:r>
            <a:r>
              <a:rPr sz="3600" b="1" u="sng" spc="-6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5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и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центральной</a:t>
            </a:r>
            <a:r>
              <a:rPr sz="3600" b="1" u="sng" spc="-7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областях</a:t>
            </a:r>
            <a:r>
              <a:rPr sz="3600" b="1" u="sng" spc="-6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2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головного</a:t>
            </a:r>
            <a:r>
              <a:rPr sz="3600" b="1" u="sng" spc="-85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sng" spc="-10" dirty="0" err="1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мозга</a:t>
            </a:r>
            <a:r>
              <a:rPr sz="3600" b="1" u="sng" spc="-10" dirty="0" smtClean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.</a:t>
            </a:r>
            <a:endParaRPr sz="3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2703" y="990600"/>
            <a:ext cx="6374892" cy="511454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8794" y="125044"/>
            <a:ext cx="39439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2257" y="222875"/>
            <a:ext cx="348107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ГЕНЕТИЧЕСКИЕ</a:t>
            </a:r>
            <a:r>
              <a:rPr lang="ru-RU" sz="32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32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32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ФАКТОРЫ</a:t>
            </a:r>
            <a:endParaRPr sz="32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0359" y="1539239"/>
            <a:ext cx="4948428" cy="44942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7712" y="1539239"/>
            <a:ext cx="8912225" cy="493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 marR="2720340">
              <a:lnSpc>
                <a:spcPct val="100000"/>
              </a:lnSpc>
              <a:spcBef>
                <a:spcPts val="100"/>
              </a:spcBef>
              <a:tabLst>
                <a:tab pos="1080770" algn="l"/>
              </a:tabLst>
            </a:pPr>
            <a:r>
              <a:rPr lang="ru-RU" sz="3200" spc="-10" dirty="0" smtClean="0">
                <a:solidFill>
                  <a:srgbClr val="343434"/>
                </a:solidFill>
                <a:latin typeface="Times New Roman"/>
                <a:cs typeface="Times New Roman"/>
              </a:rPr>
              <a:t>И</a:t>
            </a:r>
            <a:r>
              <a:rPr sz="3200" dirty="0" err="1" smtClean="0">
                <a:solidFill>
                  <a:srgbClr val="343434"/>
                </a:solidFill>
                <a:latin typeface="Times New Roman"/>
                <a:cs typeface="Times New Roman"/>
              </a:rPr>
              <a:t>меются</a:t>
            </a:r>
            <a:r>
              <a:rPr sz="3200" spc="-75" dirty="0" smtClean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изменения</a:t>
            </a:r>
            <a:r>
              <a:rPr sz="3200" spc="-6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структуры генома,</a:t>
            </a:r>
            <a:r>
              <a:rPr sz="3200" spc="-6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локализованные</a:t>
            </a:r>
            <a:r>
              <a:rPr sz="3200" spc="-5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в</a:t>
            </a:r>
            <a:r>
              <a:rPr sz="3200" spc="-3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b="1" u="sng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11</a:t>
            </a:r>
            <a:r>
              <a:rPr sz="3200" b="1" u="sng" spc="-6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sng" spc="-10" dirty="0">
                <a:solidFill>
                  <a:srgbClr val="343434"/>
                </a:solidFill>
                <a:uFill>
                  <a:solidFill>
                    <a:srgbClr val="343434"/>
                  </a:solidFill>
                </a:uFill>
                <a:latin typeface="Times New Roman"/>
                <a:cs typeface="Times New Roman"/>
              </a:rPr>
              <a:t>хромосоме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,</a:t>
            </a:r>
            <a:r>
              <a:rPr sz="3200" spc="-5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343434"/>
                </a:solidFill>
                <a:latin typeface="Times New Roman"/>
                <a:cs typeface="Times New Roman"/>
              </a:rPr>
              <a:t>которые</a:t>
            </a:r>
            <a:r>
              <a:rPr sz="3200" spc="-50" dirty="0">
                <a:solidFill>
                  <a:srgbClr val="343434"/>
                </a:solidFill>
                <a:latin typeface="Times New Roman"/>
                <a:cs typeface="Times New Roman"/>
              </a:rPr>
              <a:t> в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свою</a:t>
            </a:r>
            <a:r>
              <a:rPr sz="3200" spc="-5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очередь</a:t>
            </a:r>
            <a:r>
              <a:rPr sz="3200" spc="-5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приводят</a:t>
            </a:r>
            <a:r>
              <a:rPr sz="3200" spc="-4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к</a:t>
            </a:r>
            <a:r>
              <a:rPr sz="3200" spc="-5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структурным</a:t>
            </a:r>
            <a:r>
              <a:rPr sz="3200" spc="-7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изменениям</a:t>
            </a:r>
            <a:r>
              <a:rPr sz="3200" spc="50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в</a:t>
            </a:r>
            <a:r>
              <a:rPr sz="3200" spc="-3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мезолимбической</a:t>
            </a:r>
            <a:r>
              <a:rPr sz="3200" spc="-1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области</a:t>
            </a:r>
            <a:r>
              <a:rPr sz="3200" spc="-4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мозга</a:t>
            </a:r>
            <a:r>
              <a:rPr sz="3200" spc="-2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ответственной</a:t>
            </a:r>
            <a:r>
              <a:rPr sz="3200" spc="-4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25" dirty="0">
                <a:solidFill>
                  <a:srgbClr val="343434"/>
                </a:solidFill>
                <a:latin typeface="Times New Roman"/>
                <a:cs typeface="Times New Roman"/>
              </a:rPr>
              <a:t>за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положительное</a:t>
            </a:r>
            <a:r>
              <a:rPr sz="3200" spc="-1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подкрепление</a:t>
            </a:r>
            <a:r>
              <a:rPr sz="3200" spc="-1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343434"/>
                </a:solidFill>
                <a:latin typeface="Times New Roman"/>
                <a:cs typeface="Times New Roman"/>
              </a:rPr>
              <a:t>результата</a:t>
            </a:r>
            <a:r>
              <a:rPr sz="3200" spc="-4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43434"/>
                </a:solidFill>
                <a:latin typeface="Times New Roman"/>
                <a:cs typeface="Times New Roman"/>
              </a:rPr>
              <a:t>действия,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попросту</a:t>
            </a:r>
            <a:r>
              <a:rPr sz="3200" spc="-4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за</a:t>
            </a:r>
            <a:r>
              <a:rPr sz="3200" spc="-2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43434"/>
                </a:solidFill>
                <a:latin typeface="Times New Roman"/>
                <a:cs typeface="Times New Roman"/>
              </a:rPr>
              <a:t>ощущение</a:t>
            </a:r>
            <a:r>
              <a:rPr sz="3200" spc="-50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3200" spc="-10" dirty="0" err="1">
                <a:solidFill>
                  <a:srgbClr val="343434"/>
                </a:solidFill>
                <a:latin typeface="Times New Roman"/>
                <a:cs typeface="Times New Roman"/>
              </a:rPr>
              <a:t>удовольствия</a:t>
            </a:r>
            <a:r>
              <a:rPr sz="3200" spc="-10" dirty="0" smtClean="0">
                <a:solidFill>
                  <a:srgbClr val="343434"/>
                </a:solidFill>
                <a:latin typeface="Times New Roman"/>
                <a:cs typeface="Times New Roman"/>
              </a:rPr>
              <a:t>.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629" y="0"/>
            <a:ext cx="11586210" cy="5984894"/>
          </a:xfrm>
          <a:prstGeom prst="rect">
            <a:avLst/>
          </a:prstGeom>
        </p:spPr>
        <p:txBody>
          <a:bodyPr vert="horz" wrap="square" lIns="0" tIns="37965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ПРИОБРЕТЕННЫЕ</a:t>
            </a:r>
            <a:r>
              <a:rPr sz="2800" spc="-8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ПОРАЖЕНИЯ</a:t>
            </a:r>
            <a:r>
              <a:rPr sz="2800" spc="-9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ЦНС</a:t>
            </a:r>
            <a:r>
              <a:rPr sz="2800" spc="-1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(ЭКЗОГЕННЫЕ</a:t>
            </a:r>
            <a:r>
              <a:rPr sz="2800" spc="-9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ФАКТОРЫ</a:t>
            </a:r>
            <a:r>
              <a:rPr sz="28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ru-RU" sz="28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28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>Недоношенность                                                                      Гипоксия плода</a:t>
            </a:r>
            <a:br>
              <a:rPr lang="ru-RU" sz="2800" spc="-10" dirty="0" smtClean="0">
                <a:latin typeface="Times New Roman"/>
                <a:cs typeface="Times New Roman"/>
              </a:rPr>
            </a:br>
            <a:r>
              <a:rPr lang="ru-RU" sz="2800" spc="-10" dirty="0">
                <a:latin typeface="Times New Roman"/>
                <a:cs typeface="Times New Roman"/>
              </a:rPr>
              <a:t/>
            </a:r>
            <a:br>
              <a:rPr lang="ru-RU" sz="2800" spc="-10" dirty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latin typeface="Times New Roman"/>
                <a:cs typeface="Times New Roman"/>
              </a:rPr>
            </a:br>
            <a:r>
              <a:rPr lang="ru-RU" sz="2800" spc="-10" dirty="0">
                <a:latin typeface="Times New Roman"/>
                <a:cs typeface="Times New Roman"/>
              </a:rPr>
              <a:t/>
            </a:r>
            <a:br>
              <a:rPr lang="ru-RU" sz="2800" spc="-10" dirty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latin typeface="Times New Roman"/>
                <a:cs typeface="Times New Roman"/>
              </a:rPr>
            </a:br>
            <a:r>
              <a:rPr lang="ru-RU" sz="2800" spc="-10" dirty="0">
                <a:latin typeface="Times New Roman"/>
                <a:cs typeface="Times New Roman"/>
              </a:rPr>
              <a:t/>
            </a:r>
            <a:br>
              <a:rPr lang="ru-RU" sz="2800" spc="-10" dirty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latin typeface="Times New Roman"/>
                <a:cs typeface="Times New Roman"/>
              </a:rPr>
            </a:br>
            <a:r>
              <a:rPr lang="ru-RU" sz="2800" spc="-10" dirty="0">
                <a:latin typeface="Times New Roman"/>
                <a:cs typeface="Times New Roman"/>
              </a:rPr>
              <a:t/>
            </a:r>
            <a:br>
              <a:rPr lang="ru-RU" sz="2800" spc="-10" dirty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/>
            </a:r>
            <a:br>
              <a:rPr lang="ru-RU" sz="2800" spc="-10" dirty="0" smtClean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>Асфиксия плода                                                                       Осложненные                                    </a:t>
            </a:r>
            <a:r>
              <a:rPr lang="ru-RU" sz="2800" spc="-10" dirty="0">
                <a:latin typeface="Times New Roman"/>
                <a:cs typeface="Times New Roman"/>
              </a:rPr>
              <a:t/>
            </a:r>
            <a:br>
              <a:rPr lang="ru-RU" sz="2800" spc="-10" dirty="0">
                <a:latin typeface="Times New Roman"/>
                <a:cs typeface="Times New Roman"/>
              </a:rPr>
            </a:br>
            <a:r>
              <a:rPr lang="ru-RU" sz="2800" spc="-10" dirty="0" smtClean="0">
                <a:latin typeface="Times New Roman"/>
                <a:cs typeface="Times New Roman"/>
              </a:rPr>
              <a:t>                                                                                                                роды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1156716"/>
            <a:ext cx="5791200" cy="506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8690" y="1310081"/>
            <a:ext cx="11032490" cy="5147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25620" indent="-34163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325620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Идиопатический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3329"/>
              </a:lnSpc>
              <a:spcBef>
                <a:spcPts val="60"/>
              </a:spcBef>
            </a:pPr>
            <a:r>
              <a:rPr sz="2800" dirty="0">
                <a:latin typeface="Times New Roman"/>
                <a:cs typeface="Times New Roman"/>
              </a:rPr>
              <a:t>(умеренно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выраженные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проявления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невнимательности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и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3329"/>
              </a:lnSpc>
            </a:pPr>
            <a:r>
              <a:rPr sz="2800" spc="-10" dirty="0">
                <a:latin typeface="Times New Roman"/>
                <a:cs typeface="Times New Roman"/>
              </a:rPr>
              <a:t>гиперактивности/импульсивности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без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сопутствующих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расстройств)</a:t>
            </a:r>
            <a:endParaRPr sz="2800">
              <a:latin typeface="Times New Roman"/>
              <a:cs typeface="Times New Roman"/>
            </a:endParaRPr>
          </a:p>
          <a:p>
            <a:pPr marL="3495675" indent="-354330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3495675" algn="l"/>
              </a:tabLst>
            </a:pPr>
            <a:r>
              <a:rPr sz="2800" b="1" spc="-20" dirty="0">
                <a:latin typeface="Times New Roman"/>
                <a:cs typeface="Times New Roman"/>
              </a:rPr>
              <a:t>Резидуально-</a:t>
            </a:r>
            <a:r>
              <a:rPr sz="2800" b="1" spc="-10" dirty="0">
                <a:latin typeface="Times New Roman"/>
                <a:cs typeface="Times New Roman"/>
              </a:rPr>
              <a:t>органический</a:t>
            </a:r>
            <a:endParaRPr sz="2800">
              <a:latin typeface="Times New Roman"/>
              <a:cs typeface="Times New Roman"/>
            </a:endParaRPr>
          </a:p>
          <a:p>
            <a:pPr marL="481965" marR="474345" indent="275590">
              <a:lnSpc>
                <a:spcPct val="100000"/>
              </a:lnSpc>
              <a:spcBef>
                <a:spcPts val="60"/>
              </a:spcBef>
            </a:pPr>
            <a:r>
              <a:rPr sz="2800" spc="-10" dirty="0">
                <a:latin typeface="Times New Roman"/>
                <a:cs typeface="Times New Roman"/>
              </a:rPr>
              <a:t>(выраженные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проявления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гиперактивности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/импульсивности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и </a:t>
            </a:r>
            <a:r>
              <a:rPr sz="2800" spc="-10" dirty="0">
                <a:latin typeface="Times New Roman"/>
                <a:cs typeface="Times New Roman"/>
              </a:rPr>
              <a:t>невнимательности+запаздывание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развития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эмоционально-</a:t>
            </a:r>
            <a:r>
              <a:rPr sz="2800" spc="-10" dirty="0">
                <a:latin typeface="Times New Roman"/>
                <a:cs typeface="Times New Roman"/>
              </a:rPr>
              <a:t>волевой</a:t>
            </a:r>
            <a:endParaRPr sz="2800">
              <a:latin typeface="Times New Roman"/>
              <a:cs typeface="Times New Roman"/>
            </a:endParaRPr>
          </a:p>
          <a:p>
            <a:pPr marL="192405" marR="182245" indent="207010">
              <a:lnSpc>
                <a:spcPct val="100000"/>
              </a:lnSpc>
            </a:pPr>
            <a:r>
              <a:rPr sz="2800" dirty="0">
                <a:latin typeface="Times New Roman"/>
                <a:cs typeface="Times New Roman"/>
              </a:rPr>
              <a:t>сферы,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значительные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трудности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социальной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адаптации,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нарушение мелкой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моторики,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задержки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речевого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развития,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дисграфия,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дислексия,</a:t>
            </a:r>
            <a:endParaRPr sz="2800">
              <a:latin typeface="Times New Roman"/>
              <a:cs typeface="Times New Roman"/>
            </a:endParaRPr>
          </a:p>
          <a:p>
            <a:pPr marL="4956810">
              <a:lnSpc>
                <a:spcPts val="3300"/>
              </a:lnSpc>
            </a:pPr>
            <a:r>
              <a:rPr sz="2800" spc="-10" dirty="0">
                <a:latin typeface="Times New Roman"/>
                <a:cs typeface="Times New Roman"/>
              </a:rPr>
              <a:t>энурез)</a:t>
            </a:r>
            <a:endParaRPr sz="2800">
              <a:latin typeface="Times New Roman"/>
              <a:cs typeface="Times New Roman"/>
            </a:endParaRPr>
          </a:p>
          <a:p>
            <a:pPr marL="4234815" indent="-354330">
              <a:lnSpc>
                <a:spcPct val="100000"/>
              </a:lnSpc>
              <a:buAutoNum type="arabicPeriod" startAt="3"/>
              <a:tabLst>
                <a:tab pos="4234815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Неврозоподобный</a:t>
            </a:r>
            <a:endParaRPr sz="2800">
              <a:latin typeface="Times New Roman"/>
              <a:cs typeface="Times New Roman"/>
            </a:endParaRPr>
          </a:p>
          <a:p>
            <a:pPr marL="2127885" marR="5080" indent="-2115820">
              <a:lnSpc>
                <a:spcPts val="3300"/>
              </a:lnSpc>
              <a:spcBef>
                <a:spcPts val="220"/>
              </a:spcBef>
            </a:pPr>
            <a:r>
              <a:rPr sz="2800" dirty="0">
                <a:latin typeface="Times New Roman"/>
                <a:cs typeface="Times New Roman"/>
              </a:rPr>
              <a:t>(выраженные</a:t>
            </a:r>
            <a:r>
              <a:rPr sz="2800" spc="-13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проявления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гиперактивности/импульсивности+тревожные </a:t>
            </a:r>
            <a:r>
              <a:rPr sz="2800" dirty="0">
                <a:latin typeface="Times New Roman"/>
                <a:cs typeface="Times New Roman"/>
              </a:rPr>
              <a:t>расстройства,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тики,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фобии,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нарушения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речи)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7561" y="419861"/>
            <a:ext cx="7854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КЛИНИЧЕСКИЕ</a:t>
            </a:r>
            <a:r>
              <a:rPr sz="3600" spc="-10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3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ВАРИАНТЫ</a:t>
            </a:r>
            <a:r>
              <a:rPr sz="3600" spc="-114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СДВГ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678050"/>
            <a:ext cx="6533515" cy="4343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6905" marR="5080" indent="-342265" algn="ctr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638175" algn="l"/>
              </a:tabLst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Генетическая</a:t>
            </a:r>
            <a:r>
              <a:rPr sz="2800" b="1" u="sng" spc="-1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передача</a:t>
            </a:r>
            <a:r>
              <a:rPr sz="2800" b="1" u="sng" spc="-1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от</a:t>
            </a:r>
            <a:r>
              <a:rPr sz="2800" b="1" u="sng" spc="-1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родителей</a:t>
            </a:r>
            <a:r>
              <a:rPr sz="2800" b="1" spc="-10" dirty="0">
                <a:latin typeface="Times New Roman"/>
                <a:cs typeface="Times New Roman"/>
              </a:rPr>
              <a:t> 	</a:t>
            </a:r>
            <a:r>
              <a:rPr sz="2800" dirty="0">
                <a:latin typeface="Times New Roman"/>
                <a:cs typeface="Times New Roman"/>
              </a:rPr>
              <a:t>(повышенный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уровень</a:t>
            </a:r>
            <a:r>
              <a:rPr sz="2800" spc="-1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тревожности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у 	</a:t>
            </a:r>
            <a:r>
              <a:rPr sz="2800" spc="-10" dirty="0">
                <a:latin typeface="Times New Roman"/>
                <a:cs typeface="Times New Roman"/>
              </a:rPr>
              <a:t>матерей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детей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20" dirty="0" smtClean="0">
                <a:latin typeface="Times New Roman"/>
                <a:cs typeface="Times New Roman"/>
              </a:rPr>
              <a:t>СДВГ</a:t>
            </a:r>
            <a:r>
              <a:rPr lang="ru-RU" sz="2800" spc="-20" dirty="0" smtClean="0"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Font typeface="Times New Roman"/>
              <a:buAutoNum type="arabicPeriod"/>
            </a:pPr>
            <a:endParaRPr sz="2800" dirty="0">
              <a:latin typeface="Times New Roman"/>
              <a:cs typeface="Times New Roman"/>
            </a:endParaRPr>
          </a:p>
          <a:p>
            <a:pPr marL="636905" indent="-342265">
              <a:lnSpc>
                <a:spcPct val="100000"/>
              </a:lnSpc>
              <a:buAutoNum type="arabicPeriod"/>
              <a:tabLst>
                <a:tab pos="636905" algn="l"/>
              </a:tabLst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Психологические</a:t>
            </a:r>
            <a:r>
              <a:rPr sz="28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механизмы</a:t>
            </a:r>
            <a:endParaRPr sz="2800" dirty="0">
              <a:latin typeface="Times New Roman"/>
              <a:cs typeface="Times New Roman"/>
            </a:endParaRPr>
          </a:p>
          <a:p>
            <a:pPr marL="294640" marR="186055">
              <a:lnSpc>
                <a:spcPct val="100000"/>
              </a:lnSpc>
              <a:spcBef>
                <a:spcPts val="65"/>
              </a:spcBef>
            </a:pPr>
            <a:r>
              <a:rPr lang="ru-RU" sz="2800" spc="-10" dirty="0" smtClean="0">
                <a:latin typeface="Times New Roman"/>
                <a:cs typeface="Times New Roman"/>
              </a:rPr>
              <a:t> </a:t>
            </a:r>
            <a:r>
              <a:rPr sz="2800" spc="-10" dirty="0" smtClean="0">
                <a:latin typeface="Times New Roman"/>
                <a:cs typeface="Times New Roman"/>
              </a:rPr>
              <a:t>-</a:t>
            </a:r>
            <a:r>
              <a:rPr sz="2800" dirty="0">
                <a:latin typeface="Times New Roman"/>
                <a:cs typeface="Times New Roman"/>
              </a:rPr>
              <a:t>несоответствия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скорости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обработки информации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требованиям</a:t>
            </a:r>
            <a:r>
              <a:rPr sz="2800" spc="-1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окружающих</a:t>
            </a:r>
            <a:endParaRPr sz="2800" dirty="0">
              <a:latin typeface="Times New Roman"/>
              <a:cs typeface="Times New Roman"/>
            </a:endParaRPr>
          </a:p>
          <a:p>
            <a:pPr marL="383540">
              <a:lnSpc>
                <a:spcPts val="3300"/>
              </a:lnSpc>
            </a:pPr>
            <a:r>
              <a:rPr sz="2800" spc="-10" dirty="0">
                <a:latin typeface="Times New Roman"/>
                <a:cs typeface="Times New Roman"/>
              </a:rPr>
              <a:t>-</a:t>
            </a:r>
            <a:r>
              <a:rPr sz="2800" dirty="0">
                <a:latin typeface="Times New Roman"/>
                <a:cs typeface="Times New Roman"/>
              </a:rPr>
              <a:t>состояние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хронической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неуспешнности</a:t>
            </a:r>
            <a:endParaRPr sz="2800" dirty="0">
              <a:latin typeface="Times New Roman"/>
              <a:cs typeface="Times New Roman"/>
            </a:endParaRPr>
          </a:p>
          <a:p>
            <a:pPr marL="294640" marR="27305">
              <a:lnSpc>
                <a:spcPct val="99100"/>
              </a:lnSpc>
              <a:spcBef>
                <a:spcPts val="90"/>
              </a:spcBef>
            </a:pPr>
            <a:r>
              <a:rPr lang="ru-RU" sz="2800" spc="-10" dirty="0" smtClean="0">
                <a:latin typeface="Times New Roman"/>
                <a:cs typeface="Times New Roman"/>
              </a:rPr>
              <a:t> </a:t>
            </a:r>
            <a:r>
              <a:rPr sz="2800" spc="-10" dirty="0" smtClean="0">
                <a:latin typeface="Times New Roman"/>
                <a:cs typeface="Times New Roman"/>
              </a:rPr>
              <a:t>-</a:t>
            </a:r>
            <a:r>
              <a:rPr sz="2800" dirty="0" err="1" smtClean="0">
                <a:latin typeface="Times New Roman"/>
                <a:cs typeface="Times New Roman"/>
              </a:rPr>
              <a:t>негативное</a:t>
            </a:r>
            <a:r>
              <a:rPr sz="2800" spc="-155" dirty="0" smtClean="0">
                <a:latin typeface="Times New Roman"/>
                <a:cs typeface="Times New Roman"/>
              </a:rPr>
              <a:t> </a:t>
            </a:r>
            <a:r>
              <a:rPr sz="2800" spc="-10" dirty="0" err="1" smtClean="0">
                <a:latin typeface="Times New Roman"/>
                <a:cs typeface="Times New Roman"/>
              </a:rPr>
              <a:t>воздействие</a:t>
            </a:r>
            <a:r>
              <a:rPr sz="2800" spc="-10" dirty="0" smtClean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(чрезмерный</a:t>
            </a:r>
            <a:r>
              <a:rPr sz="2800" spc="-1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контроль,</a:t>
            </a:r>
            <a:r>
              <a:rPr sz="2800" spc="-155" dirty="0">
                <a:latin typeface="Times New Roman"/>
                <a:cs typeface="Times New Roman"/>
              </a:rPr>
              <a:t> </a:t>
            </a:r>
            <a:r>
              <a:rPr sz="2800" spc="-10" dirty="0" err="1">
                <a:latin typeface="Times New Roman"/>
                <a:cs typeface="Times New Roman"/>
              </a:rPr>
              <a:t>категоричное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0" dirty="0" err="1" smtClean="0">
                <a:latin typeface="Times New Roman"/>
                <a:cs typeface="Times New Roman"/>
              </a:rPr>
              <a:t>подавлени</a:t>
            </a:r>
            <a:r>
              <a:rPr lang="ru-RU" sz="2800" spc="-10" dirty="0" smtClean="0">
                <a:latin typeface="Times New Roman"/>
                <a:cs typeface="Times New Roman"/>
              </a:rPr>
              <a:t>е)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5011" rIns="0" bIns="0" rtlCol="0">
            <a:spAutoFit/>
          </a:bodyPr>
          <a:lstStyle/>
          <a:p>
            <a:pPr marL="2236470" marR="5080" indent="-1774825">
              <a:lnSpc>
                <a:spcPts val="4240"/>
              </a:lnSpc>
              <a:spcBef>
                <a:spcPts val="275"/>
              </a:spcBef>
            </a:pPr>
            <a:r>
              <a:rPr sz="36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МЕХАНИЗМЫ</a:t>
            </a:r>
            <a:r>
              <a:rPr sz="3600" spc="-1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ВОЗНИКНОВЕНИЯ</a:t>
            </a:r>
            <a:r>
              <a:rPr sz="3600" spc="-1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1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ТРЕВОЖНЫХ </a:t>
            </a:r>
            <a:r>
              <a:rPr sz="3600" spc="-6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РАССТРОЙСТВ</a:t>
            </a:r>
            <a:r>
              <a:rPr sz="3600" spc="-4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У</a:t>
            </a:r>
            <a:r>
              <a:rPr sz="3600" spc="-4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ДЕТЕЙ</a:t>
            </a:r>
            <a:r>
              <a:rPr sz="3600" spc="-4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</a:t>
            </a:r>
            <a:r>
              <a:rPr sz="3600" spc="-5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СДВГ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3156" y="2375916"/>
            <a:ext cx="5082540" cy="339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997</Words>
  <Application>Microsoft Office PowerPoint</Application>
  <PresentationFormat>Произвольный</PresentationFormat>
  <Paragraphs>154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ГУО «Гродненский областной центр  коррекционно-развивающего обучения  и реабилитации»           Синдром дефицита внимания и гиперактивности:  медицинский аспект </vt:lpstr>
      <vt:lpstr>Презентация PowerPoint</vt:lpstr>
      <vt:lpstr>ЭПИДЕМИОЛОГИЯ СДВГ</vt:lpstr>
      <vt:lpstr>ЭТИОЛОГИЯ И ПАТОГЕНЕЗ СДВГ</vt:lpstr>
      <vt:lpstr>Презентация PowerPoint</vt:lpstr>
      <vt:lpstr>ГЕНЕТИЧЕСКИЕ ФАКТОРЫ</vt:lpstr>
      <vt:lpstr>ПРИОБРЕТЕННЫЕ ПОРАЖЕНИЯ ЦНС (ЭКЗОГЕННЫЕ ФАКТОРЫ)  Недоношенность                                                                      Гипоксия плода         Асфиксия плода                                                                       Осложненные                                                                                                                                                     роды</vt:lpstr>
      <vt:lpstr>КЛИНИЧЕСКИЕ ВАРИАНТЫ СДВГ</vt:lpstr>
      <vt:lpstr>МЕХАНИЗМЫ ВОЗНИКНОВЕНИЯ ТРЕВОЖНЫХ РАССТРОЙСТВ У ДЕТЕЙ С СДВГ</vt:lpstr>
      <vt:lpstr>Педагоги Воспитатели</vt:lpstr>
      <vt:lpstr>КРИТЕРИИ СДВГ ПО КЛАССИФИКАЦИИ DSM-IV (должно присутствовать по меньшей мере шесть из следующих симптомов)</vt:lpstr>
      <vt:lpstr>ГИПЕРАКТИВНОСТЬ</vt:lpstr>
      <vt:lpstr>ИМПУЛЬСИВНОСТЬ</vt:lpstr>
      <vt:lpstr>ОСНОВНЫЕ ПРОЯЛЕНИЯ СДВГ</vt:lpstr>
      <vt:lpstr>НАЧАЛЬНАЯ ШКОЛА</vt:lpstr>
      <vt:lpstr>ПОДРОСТКИ</vt:lpstr>
      <vt:lpstr>ВЗРОСЛЫЕ</vt:lpstr>
      <vt:lpstr>Презентация PowerPoint</vt:lpstr>
      <vt:lpstr>Дифференциальная диагностика</vt:lpstr>
      <vt:lpstr>ДИАГНОСТИКА</vt:lpstr>
      <vt:lpstr>Подходы к лечению СДВГ</vt:lpstr>
      <vt:lpstr>Презентация PowerPoint</vt:lpstr>
      <vt:lpstr>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user</cp:lastModifiedBy>
  <cp:revision>27</cp:revision>
  <dcterms:created xsi:type="dcterms:W3CDTF">2025-01-21T12:21:14Z</dcterms:created>
  <dcterms:modified xsi:type="dcterms:W3CDTF">2025-04-23T05:58:59Z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2025-01-21T00:00:00Z</vt:filetime>
  </property>
  <property fmtid="{D5CDD505-2E9C-101B-9397-08002B2CF9AE}" pid="5" name="Producer">
    <vt:lpwstr>Microsoft® PowerPoint® 2010</vt:lpwstr>
  </property>
</Properties>
</file>