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15" r:id="rId2"/>
    <p:sldId id="323" r:id="rId3"/>
    <p:sldId id="394" r:id="rId4"/>
    <p:sldId id="395" r:id="rId5"/>
    <p:sldId id="380" r:id="rId6"/>
    <p:sldId id="396" r:id="rId7"/>
    <p:sldId id="384" r:id="rId8"/>
    <p:sldId id="321" r:id="rId9"/>
    <p:sldId id="293" r:id="rId10"/>
    <p:sldId id="297" r:id="rId11"/>
    <p:sldId id="298" r:id="rId12"/>
    <p:sldId id="299" r:id="rId13"/>
    <p:sldId id="300" r:id="rId14"/>
    <p:sldId id="301" r:id="rId15"/>
    <p:sldId id="302" r:id="rId16"/>
    <p:sldId id="305" r:id="rId17"/>
    <p:sldId id="306" r:id="rId18"/>
    <p:sldId id="371" r:id="rId19"/>
    <p:sldId id="334" r:id="rId20"/>
    <p:sldId id="335" r:id="rId21"/>
    <p:sldId id="336" r:id="rId22"/>
    <p:sldId id="337" r:id="rId23"/>
    <p:sldId id="345" r:id="rId24"/>
    <p:sldId id="285" r:id="rId25"/>
    <p:sldId id="339" r:id="rId26"/>
    <p:sldId id="368" r:id="rId27"/>
    <p:sldId id="349" r:id="rId28"/>
    <p:sldId id="361" r:id="rId29"/>
    <p:sldId id="363" r:id="rId30"/>
    <p:sldId id="366" r:id="rId31"/>
    <p:sldId id="391" r:id="rId32"/>
    <p:sldId id="386" r:id="rId33"/>
  </p:sldIdLst>
  <p:sldSz cx="10693400" cy="7561263"/>
  <p:notesSz cx="6797675" cy="9926638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99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51" autoAdjust="0"/>
    <p:restoredTop sz="95851" autoAdjust="0"/>
  </p:normalViewPr>
  <p:slideViewPr>
    <p:cSldViewPr>
      <p:cViewPr varScale="1">
        <p:scale>
          <a:sx n="77" d="100"/>
          <a:sy n="77" d="100"/>
        </p:scale>
        <p:origin x="-906" y="-90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Одно из основных направлений государственной политики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сфере образования</a:t>
          </a: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ScaleY="229457" custLinFactNeighborX="1906" custLinFactNeighborY="7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C233843E-8CAC-41D6-BC7C-AE77C33677EE}" type="presOf" srcId="{95A1623E-5C90-479B-888B-EF5D46C5287B}" destId="{FCEE3B6E-605B-4804-BB34-B128D4717B71}" srcOrd="0" destOrd="0" presId="urn:microsoft.com/office/officeart/2005/8/layout/default#22"/>
    <dgm:cxn modelId="{3D65DE8E-379A-4BD3-86A8-99E3E9653AF6}" type="presOf" srcId="{CBF82AB4-F28D-48BE-87C1-D6580FD6AA0B}" destId="{BCDA1288-C177-4AD0-8CA7-E22EB18C18EF}" srcOrd="0" destOrd="0" presId="urn:microsoft.com/office/officeart/2005/8/layout/default#22"/>
    <dgm:cxn modelId="{6B79DB8A-FB8A-4A8F-B72C-3B16529B57F6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*Необходимо: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обеспечить</a:t>
          </a: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беспрепятственный доступ в учреждение: отсутствие преград (сужений, ступеней, порогов);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ru-RU" sz="2000" b="1" i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установку специального оборудования (пандусы, в случае отсутствия пандуса  лестница дублируется подъемником  в виде платформы, перемещаемой вертикально, наклонно или вдоль лестничного марша);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ru-RU" sz="2000" b="1" i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предусмотреть организацию специально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оборудованных учебных мест, оснащенных подходящей (удобной)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мебелью, т.е. обеспечить возможность самостоятельного уверенного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сидения.</a:t>
          </a:r>
          <a:endParaRPr lang="ru-RU" sz="20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Ang="0" custScaleY="257405" custLinFactNeighborX="2642" custLinFactNeighborY="-26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983EAF-3CFA-4C8C-95A9-7FE1E0477FF0}" type="presOf" srcId="{95A1623E-5C90-479B-888B-EF5D46C5287B}" destId="{FCEE3B6E-605B-4804-BB34-B128D4717B71}" srcOrd="0" destOrd="0" presId="urn:microsoft.com/office/officeart/2005/8/layout/default#22"/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E59AB234-3D3B-47F9-87A9-A0A4B54F8A84}" type="presOf" srcId="{CBF82AB4-F28D-48BE-87C1-D6580FD6AA0B}" destId="{BCDA1288-C177-4AD0-8CA7-E22EB18C18EF}" srcOrd="0" destOrd="0" presId="urn:microsoft.com/office/officeart/2005/8/layout/default#22"/>
    <dgm:cxn modelId="{A57BF2AE-D5C3-4E00-8AFB-23294FAE7488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*Для предупреждения асимметрии тела необходим правильно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подобранный стул. Он должен иметь дополнительные съемные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приспособления: подлокотники, регулируемую подножку, при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необходимости фиксатор головы и др.; стол (парту) можно адаптировать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помощью небольших бортов по периметру, либо применить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антискользящую</a:t>
          </a: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салфетку, предотвращающую соскальзывание учебных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принадлежностей.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20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!!!Следует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предусматривать возможность обучения по дистанционной форме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получения образования.</a:t>
          </a: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Ang="0" custScaleY="257405" custLinFactNeighborX="2642" custLinFactNeighborY="-26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2EB5B771-5F4F-4875-8B18-8A5C4FFCDDBE}" type="presOf" srcId="{CBF82AB4-F28D-48BE-87C1-D6580FD6AA0B}" destId="{BCDA1288-C177-4AD0-8CA7-E22EB18C18EF}" srcOrd="0" destOrd="0" presId="urn:microsoft.com/office/officeart/2005/8/layout/default#22"/>
    <dgm:cxn modelId="{85E4864D-8838-414C-88CA-B2E2B520CFCB}" type="presOf" srcId="{95A1623E-5C90-479B-888B-EF5D46C5287B}" destId="{FCEE3B6E-605B-4804-BB34-B128D4717B71}" srcOrd="0" destOrd="0" presId="urn:microsoft.com/office/officeart/2005/8/layout/default#22"/>
    <dgm:cxn modelId="{A10072FC-CA6D-4ED4-AF2A-77CE7A1351BA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Одно из основных направлений государственной политики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сфере образования</a:t>
          </a: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ScaleY="241357" custLinFactNeighborX="1906" custLinFactNeighborY="7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00B1C4-6AC2-4598-BED5-D349FB54FECB}" type="presOf" srcId="{CBF82AB4-F28D-48BE-87C1-D6580FD6AA0B}" destId="{BCDA1288-C177-4AD0-8CA7-E22EB18C18EF}" srcOrd="0" destOrd="0" presId="urn:microsoft.com/office/officeart/2005/8/layout/default#22"/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D8489A73-3E14-4EFF-913F-CAE2AA22EA9D}" type="presOf" srcId="{95A1623E-5C90-479B-888B-EF5D46C5287B}" destId="{FCEE3B6E-605B-4804-BB34-B128D4717B71}" srcOrd="0" destOrd="0" presId="urn:microsoft.com/office/officeart/2005/8/layout/default#22"/>
    <dgm:cxn modelId="{A6EE4422-68B5-4B9F-91A5-FF2117DC5E7D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педагогической, медицинской, социальной, психологической и иных видов помощи, без которых невозможно или затруднено освоение содержания образовательных программ основного, дополнительного и специального образования лицами с особенностями психофизического развития, в том числе использование технических средств социальной реабилитации, специальных учебных изданий, специальных методов обучения и воспитания, информационных технологий, адаптация материальных объектов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Ang="0" custScaleY="249127" custLinFactNeighborX="-2245" custLinFactNeighborY="-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27DEC240-C5C3-4151-BDE0-7F9C2B941FFE}" type="presOf" srcId="{CBF82AB4-F28D-48BE-87C1-D6580FD6AA0B}" destId="{BCDA1288-C177-4AD0-8CA7-E22EB18C18EF}" srcOrd="0" destOrd="0" presId="urn:microsoft.com/office/officeart/2005/8/layout/default#22"/>
    <dgm:cxn modelId="{79553C43-AA1A-4BA9-BDA5-307768C829DD}" type="presOf" srcId="{95A1623E-5C90-479B-888B-EF5D46C5287B}" destId="{FCEE3B6E-605B-4804-BB34-B128D4717B71}" srcOrd="0" destOrd="0" presId="urn:microsoft.com/office/officeart/2005/8/layout/default#22"/>
    <dgm:cxn modelId="{DB1AEDE1-7CFF-40A0-BFC5-D96C500B344C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3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-приведение  </a:t>
          </a: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состояния зданий в соответствие  с требованиями строительных норм и правил по обеспечению их </a:t>
          </a:r>
          <a:r>
            <a:rPr lang="ru-RU" sz="2300" i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доступности;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23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приспособление </a:t>
          </a: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входных групп, лестниц, </a:t>
          </a:r>
          <a:r>
            <a:rPr lang="ru-RU" sz="23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пандусных</a:t>
          </a: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съездов, путей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движения внутри зданий, зон оказания услуг, санитарно-гигиенических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помещений и прилегающих территорий;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3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-оборудование </a:t>
          </a: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зданий и сооружений лифтами и подъемными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устройствами с системой голосового оповещения и тактильными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указателями;</a:t>
          </a:r>
          <a:endParaRPr lang="ru-RU" sz="23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ScaleY="230974" custLinFactNeighborX="-49" custLinFactNeighborY="-1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1ADE580D-1BE3-445B-81AA-F47CBED5B1B5}" type="presOf" srcId="{CBF82AB4-F28D-48BE-87C1-D6580FD6AA0B}" destId="{BCDA1288-C177-4AD0-8CA7-E22EB18C18EF}" srcOrd="0" destOrd="0" presId="urn:microsoft.com/office/officeart/2005/8/layout/default#22"/>
    <dgm:cxn modelId="{A11016D0-3D02-44D6-8432-057E5F499F8F}" type="presOf" srcId="{95A1623E-5C90-479B-888B-EF5D46C5287B}" destId="{FCEE3B6E-605B-4804-BB34-B128D4717B71}" srcOrd="0" destOrd="0" presId="urn:microsoft.com/office/officeart/2005/8/layout/default#22"/>
    <dgm:cxn modelId="{A7DDF0B6-1F55-4AA8-BBFB-093C5E663887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18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8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-оснащение </a:t>
          </a: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зданий и сооружений системами противопожарной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сигнализации и оповещения с дублирующими световыми устройствами,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информационными табло с тактильной информацией и др.;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-использование </a:t>
          </a: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тактильных надписей, дублирующих номера этажей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поручнях перил, лестничных маршах и на кнопках (или рядом с ними)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панелей управления лифтовыми кабинами;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-использование </a:t>
          </a:r>
          <a:r>
            <a:rPr lang="ru-RU" sz="19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тактильных надписей, дублирующих номера кабинетов, учебных и других помещений</a:t>
          </a:r>
          <a:r>
            <a:rPr lang="ru-RU" sz="19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описанием их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наименований и возможных опасностей,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размещаемых на особых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подставках, прикрепляемых на стенах возле дверей в коридорах зданий 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сооружений; </a:t>
          </a:r>
          <a:r>
            <a:rPr lang="ru-RU" sz="19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номера кабинетов и предупреждение</a:t>
          </a:r>
          <a:r>
            <a:rPr lang="ru-RU" sz="19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 воспрещении входа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посторонним в то или иное помещение, на ручках дверей, доступных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(досягаемых) для рук и др.;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Ang="0" custScaleY="262239" custLinFactNeighborX="-4434" custLinFactNeighborY="13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0FD093-354B-4416-867F-70D55F8049A8}" type="presOf" srcId="{CBF82AB4-F28D-48BE-87C1-D6580FD6AA0B}" destId="{BCDA1288-C177-4AD0-8CA7-E22EB18C18EF}" srcOrd="0" destOrd="0" presId="urn:microsoft.com/office/officeart/2005/8/layout/default#22"/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5410A782-1720-45E5-9ECA-C382F07C2D54}" type="presOf" srcId="{95A1623E-5C90-479B-888B-EF5D46C5287B}" destId="{FCEE3B6E-605B-4804-BB34-B128D4717B71}" srcOrd="0" destOrd="0" presId="urn:microsoft.com/office/officeart/2005/8/layout/default#22"/>
    <dgm:cxn modelId="{2DEE0766-E2E4-416B-AC7F-65A77E329796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-наличие </a:t>
          </a: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направляющих рельефных и контрастных тактильных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указателей: напольные в коридорах зданий; ограничивающие тактильные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контрастные полосы в помещениях перед дверными и лифтовыми проёмами, колоннами;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-обустройство </a:t>
          </a: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поручней, направляющих и ограждающих, на путях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следования при эвакуации, в помещениях (в коридорах зданий, имеющих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поверхностях стен, на путях следования нависающие, выступающие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конструкции и сложные рельефы-углубления, углы наклона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поверхностей стен);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-обозначение </a:t>
          </a: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предупреждающей контрастной окраской крайних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(первой и последней) ступеней уличных лестниц, лестничных маршей зданий и сооружений </a:t>
          </a: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20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т.д</a:t>
          </a: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Ang="0" custScaleY="262239" custLinFactNeighborX="-4434" custLinFactNeighborY="13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89E1C48D-1D31-4DE6-91CD-A5403CFB57E2}" type="presOf" srcId="{95A1623E-5C90-479B-888B-EF5D46C5287B}" destId="{FCEE3B6E-605B-4804-BB34-B128D4717B71}" srcOrd="0" destOrd="0" presId="urn:microsoft.com/office/officeart/2005/8/layout/default#22"/>
    <dgm:cxn modelId="{80B114B7-1814-46AB-99FF-F87CE68B306B}" type="presOf" srcId="{CBF82AB4-F28D-48BE-87C1-D6580FD6AA0B}" destId="{BCDA1288-C177-4AD0-8CA7-E22EB18C18EF}" srcOrd="0" destOrd="0" presId="urn:microsoft.com/office/officeart/2005/8/layout/default#22"/>
    <dgm:cxn modelId="{DAC6F5C2-8C1B-4395-96FC-73D38DD5F1E0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8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8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*Нуждаются в большей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степени в использовании наглядного материала в процессе обучения.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*Сложные для понимания темы должны быть снабжены схемами,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диаграммами, рисунками, компьютерными презентациями и др.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*Необходимо обеспечить поступление информации по сохранным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каналам восприятия (концентрация внимания на анализе информации,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полученной только по одному каналу восприятия (например, только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слухового или только осязательного), не может создавать у лиц с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нарушениями зрения полного образа предмета или образа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производственной операции).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*Для успешного усвоения материала лицами с нарушениями зрения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важно уточнение образов.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*Требуется большее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повторений и тренировок 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Ang="0" custScaleY="269901" custLinFactNeighborX="-4434" custLinFactNeighborY="13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230E9DBA-84AC-46EB-977C-E545A8DA26FB}" type="presOf" srcId="{95A1623E-5C90-479B-888B-EF5D46C5287B}" destId="{FCEE3B6E-605B-4804-BB34-B128D4717B71}" srcOrd="0" destOrd="0" presId="urn:microsoft.com/office/officeart/2005/8/layout/default#22"/>
    <dgm:cxn modelId="{F68F5097-60CD-476A-ABA4-2D3899EC932D}" type="presOf" srcId="{CBF82AB4-F28D-48BE-87C1-D6580FD6AA0B}" destId="{BCDA1288-C177-4AD0-8CA7-E22EB18C18EF}" srcOrd="0" destOrd="0" presId="urn:microsoft.com/office/officeart/2005/8/layout/default#22"/>
    <dgm:cxn modelId="{2775E228-57CC-4C16-BB32-D07821D1411C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8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8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*Необходимо предоставлять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использовать звукозаписывающие устройства 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компьютеры во время занятий.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 работе на компьютере следует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использовать принцип максимального снижения зрительных нагрузок.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*Все записанное на доске должно быть озвучено. Пособия для лиц с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нарушениями зрения должны быть не только наглядными, но 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рельефными.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20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!!!Обучение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незрячих осуществляется на основе рельефно-точечной системы Брайля,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слабовидящих – по учебным пособиям, изданным увеличенным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шрифтом.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Ang="0" custScaleY="254372" custLinFactNeighborX="-4434" custLinFactNeighborY="13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C6E21484-7CBD-4490-B575-275A5DF548D4}" type="presOf" srcId="{CBF82AB4-F28D-48BE-87C1-D6580FD6AA0B}" destId="{BCDA1288-C177-4AD0-8CA7-E22EB18C18EF}" srcOrd="0" destOrd="0" presId="urn:microsoft.com/office/officeart/2005/8/layout/default#22"/>
    <dgm:cxn modelId="{06A45C8D-43A8-4ABF-B82C-23630DF5703A}" type="presOf" srcId="{95A1623E-5C90-479B-888B-EF5D46C5287B}" destId="{FCEE3B6E-605B-4804-BB34-B128D4717B71}" srcOrd="0" destOrd="0" presId="urn:microsoft.com/office/officeart/2005/8/layout/default#22"/>
    <dgm:cxn modelId="{6871E88C-157A-4429-B9D2-352B02A66679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F82AB4-F28D-48BE-87C1-D6580FD6AA0B}" type="doc">
      <dgm:prSet loTypeId="urn:microsoft.com/office/officeart/2005/8/layout/default#2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A1623E-5C90-479B-888B-EF5D46C5287B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8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*Лиц с нарушениями зрения необходимо обеспечить столами с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матовой поверхностью, с регулятором наклона,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книгодержателями</a:t>
          </a: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лупами, настольными лампами с жестким закреплением,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записями </a:t>
          </a: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нформации</a:t>
          </a: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электронных </a:t>
          </a:r>
          <a:r>
            <a:rPr lang="ru-RU" sz="1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аудионосителях</a:t>
          </a: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электронными речевыми информаторами, указателями с увеличенными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размерами надписей и др.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16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600" b="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669D6-7E8F-4D62-9F47-35B676D5B76F}" type="parTrans" cxnId="{E6F7B31E-659E-402E-82C1-05C9511DD5C2}">
      <dgm:prSet/>
      <dgm:spPr/>
      <dgm:t>
        <a:bodyPr/>
        <a:lstStyle/>
        <a:p>
          <a:endParaRPr lang="ru-RU"/>
        </a:p>
      </dgm:t>
    </dgm:pt>
    <dgm:pt modelId="{99C5C280-0F56-4651-86AB-1D7CF6AA7DF6}" type="sibTrans" cxnId="{E6F7B31E-659E-402E-82C1-05C9511DD5C2}">
      <dgm:prSet/>
      <dgm:spPr/>
      <dgm:t>
        <a:bodyPr/>
        <a:lstStyle/>
        <a:p>
          <a:endParaRPr lang="ru-RU"/>
        </a:p>
      </dgm:t>
    </dgm:pt>
    <dgm:pt modelId="{BCDA1288-C177-4AD0-8CA7-E22EB18C18EF}" type="pres">
      <dgm:prSet presAssocID="{CBF82AB4-F28D-48BE-87C1-D6580FD6AA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EE3B6E-605B-4804-BB34-B128D4717B71}" type="pres">
      <dgm:prSet presAssocID="{95A1623E-5C90-479B-888B-EF5D46C5287B}" presName="node" presStyleLbl="node1" presStyleIdx="0" presStyleCnt="1" custAng="0" custScaleY="249127" custLinFactNeighborX="-4434" custLinFactNeighborY="13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F7B31E-659E-402E-82C1-05C9511DD5C2}" srcId="{CBF82AB4-F28D-48BE-87C1-D6580FD6AA0B}" destId="{95A1623E-5C90-479B-888B-EF5D46C5287B}" srcOrd="0" destOrd="0" parTransId="{04F669D6-7E8F-4D62-9F47-35B676D5B76F}" sibTransId="{99C5C280-0F56-4651-86AB-1D7CF6AA7DF6}"/>
    <dgm:cxn modelId="{DC0ACE80-6EAF-49C8-971C-1A722DD54D4B}" type="presOf" srcId="{95A1623E-5C90-479B-888B-EF5D46C5287B}" destId="{FCEE3B6E-605B-4804-BB34-B128D4717B71}" srcOrd="0" destOrd="0" presId="urn:microsoft.com/office/officeart/2005/8/layout/default#22"/>
    <dgm:cxn modelId="{4B85AD21-F277-4CBB-B825-F4340CF2706D}" type="presOf" srcId="{CBF82AB4-F28D-48BE-87C1-D6580FD6AA0B}" destId="{BCDA1288-C177-4AD0-8CA7-E22EB18C18EF}" srcOrd="0" destOrd="0" presId="urn:microsoft.com/office/officeart/2005/8/layout/default#22"/>
    <dgm:cxn modelId="{C47640DF-D193-4800-A3DF-244809317B3A}" type="presParOf" srcId="{BCDA1288-C177-4AD0-8CA7-E22EB18C18EF}" destId="{FCEE3B6E-605B-4804-BB34-B128D4717B71}" srcOrd="0" destOrd="0" presId="urn:microsoft.com/office/officeart/2005/8/layout/default#2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2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9310F-41FC-48E3-B0DD-3F6261C26FC1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D5939-8C6E-45C1-9879-9AE21B19FD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D5939-8C6E-45C1-9879-9AE21B19FDE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D5939-8C6E-45C1-9879-9AE21B19FDE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4668" y="351607"/>
            <a:ext cx="9215502" cy="6875944"/>
          </a:xfr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 учреждение образования </a:t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 Гродненский областной центр коррекционно-развивающего обучения и реабилитации»</a:t>
            </a:r>
            <a:r>
              <a:rPr lang="ru-RU" sz="1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УЧЕТ ОСОБЕННОСТЕЙ ДЕТЕЙ С ОСОБЕННОСТЯМИ </a:t>
            </a:r>
            <a:br>
              <a:rPr lang="ru-RU" sz="28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ПСИХОФИЗИЧЕСКОГО РАЗВИТИЯ </a:t>
            </a:r>
            <a:r>
              <a:rPr lang="ru-RU" sz="2800" b="1" dirty="0" smtClean="0">
                <a:solidFill>
                  <a:srgbClr val="990033"/>
                </a:solidFill>
                <a:latin typeface="Casanova" pitchFamily="2" charset="0"/>
              </a:rPr>
              <a:t>ПРИ СОСТАВЛЕНИИ ПРОГРАММ </a:t>
            </a:r>
            <a:br>
              <a:rPr lang="ru-RU" sz="28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2800" b="1" dirty="0" smtClean="0">
                <a:solidFill>
                  <a:srgbClr val="990033"/>
                </a:solidFill>
                <a:latin typeface="Casanova" pitchFamily="2" charset="0"/>
              </a:rPr>
              <a:t>ДОПОЛНИТЕЛЬНОГО ОБРАЗОВАНИЯ</a:t>
            </a:r>
            <a:r>
              <a:rPr lang="ru-RU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2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>        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ГУО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«Гродненский областной центр </a:t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коррекционно-развивающего обучения </a:t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и реабилитации» </a:t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Снежанна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Викторовна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Хаткевич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г.Гродно, 2025</a:t>
            </a:r>
            <a:r>
              <a:rPr lang="ru-RU" sz="1400" dirty="0" smtClean="0">
                <a:solidFill>
                  <a:schemeClr val="tx1"/>
                </a:solidFill>
              </a:rPr>
              <a:t/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endParaRPr lang="ru-RU" sz="3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880" y="351607"/>
            <a:ext cx="4103712" cy="6786610"/>
          </a:xfrm>
        </p:spPr>
        <p:txBody>
          <a:bodyPr>
            <a:noAutofit/>
          </a:bodyPr>
          <a:lstStyle/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доступа лиц с </a:t>
            </a:r>
            <a:r>
              <a:rPr lang="ru-RU" sz="3600" b="1" dirty="0" err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ОПФР</a:t>
            </a:r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инвалидов к инфраструктуре учреждений образования необходимо:</a:t>
            </a:r>
            <a:endParaRPr lang="ru-RU" sz="3200" i="1" dirty="0">
              <a:solidFill>
                <a:srgbClr val="990033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203824" y="280169"/>
          <a:ext cx="4901885" cy="6786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880" y="351607"/>
            <a:ext cx="4103712" cy="6786610"/>
          </a:xfrm>
        </p:spPr>
        <p:txBody>
          <a:bodyPr>
            <a:noAutofit/>
          </a:bodyPr>
          <a:lstStyle/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доступа лиц с </a:t>
            </a:r>
            <a:r>
              <a:rPr lang="ru-RU" sz="3600" b="1" dirty="0" err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ОПФР</a:t>
            </a:r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инвалидов к инфраструктуре учреждений образования необходимо:</a:t>
            </a:r>
            <a:endParaRPr lang="ru-RU" sz="3200" i="1" dirty="0">
              <a:solidFill>
                <a:srgbClr val="990033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561014" y="208731"/>
          <a:ext cx="4544695" cy="714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880" y="351607"/>
            <a:ext cx="4103712" cy="6786610"/>
          </a:xfrm>
        </p:spPr>
        <p:txBody>
          <a:bodyPr>
            <a:noAutofit/>
          </a:bodyPr>
          <a:lstStyle/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доступа лиц с </a:t>
            </a:r>
            <a:r>
              <a:rPr lang="ru-RU" sz="3600" b="1" dirty="0" err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ОПФР</a:t>
            </a:r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инвалидов к инфраструктуре учреждений образования необходимо:</a:t>
            </a:r>
            <a:endParaRPr lang="ru-RU" sz="3200" i="1" dirty="0">
              <a:solidFill>
                <a:srgbClr val="990033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561014" y="208731"/>
          <a:ext cx="4544695" cy="714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880" y="351607"/>
            <a:ext cx="4103712" cy="6786610"/>
          </a:xfrm>
        </p:spPr>
        <p:txBody>
          <a:bodyPr>
            <a:noAutofit/>
          </a:bodyPr>
          <a:lstStyle/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лиц с нарушениями зрения:</a:t>
            </a:r>
            <a:endParaRPr lang="ru-RU" sz="3200" i="1" dirty="0">
              <a:solidFill>
                <a:srgbClr val="990033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561014" y="208731"/>
          <a:ext cx="4544695" cy="7352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880" y="351607"/>
            <a:ext cx="4103712" cy="6786610"/>
          </a:xfrm>
        </p:spPr>
        <p:txBody>
          <a:bodyPr>
            <a:noAutofit/>
          </a:bodyPr>
          <a:lstStyle/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лиц с нарушениями зрения:</a:t>
            </a:r>
            <a:endParaRPr lang="ru-RU" sz="3200" i="1" dirty="0">
              <a:solidFill>
                <a:srgbClr val="990033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561014" y="208731"/>
          <a:ext cx="4544695" cy="6929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880" y="351607"/>
            <a:ext cx="4103712" cy="6786610"/>
          </a:xfrm>
        </p:spPr>
        <p:txBody>
          <a:bodyPr>
            <a:noAutofit/>
          </a:bodyPr>
          <a:lstStyle/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лиц с нарушениями зрения:</a:t>
            </a:r>
            <a:endParaRPr lang="ru-RU" sz="3200" i="1" dirty="0">
              <a:solidFill>
                <a:srgbClr val="990033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561014" y="208731"/>
          <a:ext cx="4544695" cy="6786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880" y="351607"/>
            <a:ext cx="4103712" cy="6786610"/>
          </a:xfrm>
        </p:spPr>
        <p:txBody>
          <a:bodyPr>
            <a:noAutofit/>
          </a:bodyPr>
          <a:lstStyle/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лиц с нарушениями функций опорно-двигательного аппарата:</a:t>
            </a:r>
            <a:endParaRPr lang="ru-RU" sz="3200" i="1" dirty="0">
              <a:solidFill>
                <a:srgbClr val="990033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132386" y="280168"/>
          <a:ext cx="4973323" cy="6929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880" y="351607"/>
            <a:ext cx="4103712" cy="6786610"/>
          </a:xfrm>
        </p:spPr>
        <p:txBody>
          <a:bodyPr>
            <a:noAutofit/>
          </a:bodyPr>
          <a:lstStyle/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лиц с нарушениями функций опорно-двигательного аппарата:</a:t>
            </a:r>
            <a:endParaRPr lang="ru-RU" sz="3200" i="1" dirty="0">
              <a:solidFill>
                <a:srgbClr val="990033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132386" y="280168"/>
          <a:ext cx="4973323" cy="6929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75196" y="351607"/>
            <a:ext cx="5334966" cy="68580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000" dirty="0" smtClean="0"/>
              <a:t>    </a:t>
            </a:r>
          </a:p>
          <a:p>
            <a:pPr>
              <a:buNone/>
            </a:pPr>
            <a:r>
              <a:rPr lang="ru-RU" sz="4000" dirty="0" smtClean="0"/>
              <a:t>   </a:t>
            </a:r>
          </a:p>
          <a:p>
            <a:pPr>
              <a:buNone/>
            </a:pPr>
            <a:r>
              <a:rPr lang="ru-RU" sz="4000" dirty="0" smtClean="0"/>
              <a:t>    </a:t>
            </a: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замедление темпа развития психики, которое чаще обнаруживается при поступлении в школу и выражается в нехватке общего запаса знаний, ограниченности представлений, незрелости мышления, преобладании игровых интересов и неспособности заниматься интеллектуальной деятельностью</a:t>
            </a:r>
            <a:endParaRPr lang="ru-RU" sz="3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1792" y="280169"/>
            <a:ext cx="4286280" cy="6786610"/>
          </a:xfrm>
        </p:spPr>
        <p:txBody>
          <a:bodyPr>
            <a:norm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в обучении, обусловленные задержкой психического развития</a:t>
            </a:r>
            <a:endParaRPr lang="ru-RU" sz="36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4668" y="423045"/>
            <a:ext cx="9215502" cy="642942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 В ОБУЧЕНИИ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Контактность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688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Устанавливает контакт со взрослым на игровом уровне (на невербальном уровне); </a:t>
            </a:r>
          </a:p>
          <a:p>
            <a:pPr marL="54688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 со взрослым носит формальный характер; </a:t>
            </a:r>
          </a:p>
          <a:p>
            <a:pPr marL="54688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контакт вступает легко, но он носит нестабильный характер; </a:t>
            </a:r>
          </a:p>
          <a:p>
            <a:pPr marL="54688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Наблюдается фамильярность в общении со взрослым.</a:t>
            </a:r>
          </a:p>
          <a:p>
            <a:endParaRPr lang="ru-RU" sz="6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3230" y="351607"/>
            <a:ext cx="9358378" cy="6858048"/>
          </a:xfr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  С ОСОБЕННОСТЯМИ ПСИХОФИЗИЧЕСКОГО РАЗВИТИЯ </a:t>
            </a:r>
            <a:r>
              <a:rPr lang="ru-RU" sz="3200" dirty="0" smtClean="0">
                <a:solidFill>
                  <a:srgbClr val="990033"/>
                </a:solidFill>
              </a:rPr>
              <a:t>– </a:t>
            </a:r>
            <a:r>
              <a:rPr lang="ru-RU" sz="32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ЛИЦО, ИМЕЮЩЕЕ НАРУШЕНИЯ В ФИЗИЧЕСКОМ  И (ИЛИ) ПСИХИЧЕСКОМ РАЗВИТИИ, КОТОРЫЕ ОГРАНИЧИВАЮТ ЕГО СОЦИАЛЬНУЮ ДЕЯТЕЛЬНОСТЬ И ТРЕБУЮТ СОЗДАНИЯ СПЕЦИАЛЬНЫХ УСЛОВИЙ ДЛЯ ПОЛУЧЕНИЯ ОБРАЗОВАНИЯ</a:t>
            </a:r>
            <a:br>
              <a:rPr lang="ru-RU" sz="32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(Ст.1  п.1. подпункт 1.15. Кодекса Республики Беларусь об образовании)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endParaRPr lang="ru-RU" sz="3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4668" y="423045"/>
            <a:ext cx="9144064" cy="6786610"/>
          </a:xfrm>
        </p:spPr>
        <p:txBody>
          <a:bodyPr>
            <a:noAutofit/>
          </a:bodyPr>
          <a:lstStyle/>
          <a:p>
            <a:pPr marL="479425" indent="-342900"/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 В ОБУЧЕНИИ</a:t>
            </a:r>
          </a:p>
          <a:p>
            <a:pPr marL="479425" indent="-342900">
              <a:spcBef>
                <a:spcPts val="0"/>
              </a:spcBef>
            </a:pPr>
            <a:endParaRPr lang="ru-RU" sz="3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9425" indent="-342900">
              <a:spcBef>
                <a:spcPts val="0"/>
              </a:spcBef>
            </a:pPr>
            <a:r>
              <a:rPr lang="ru-RU" sz="3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Эмоционально-волевая сфера</a:t>
            </a:r>
          </a:p>
          <a:p>
            <a:pPr marL="479425" indent="-3429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Характерна повышенная эмоциональная возбудимость; </a:t>
            </a:r>
          </a:p>
          <a:p>
            <a:pPr marL="479425" indent="-3429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Настроение неустойчивое; </a:t>
            </a:r>
          </a:p>
          <a:p>
            <a:pPr marL="479425" indent="-3429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Вялый; </a:t>
            </a:r>
          </a:p>
          <a:p>
            <a:pPr marL="479425" indent="-3429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Характерен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эйфоричный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либо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дисфоричный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фон настроения; </a:t>
            </a:r>
          </a:p>
          <a:p>
            <a:pPr marL="479425" indent="-3429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Эмоциональный фон неадекватный либо ровный; </a:t>
            </a:r>
          </a:p>
          <a:p>
            <a:pPr marL="479425" indent="-3429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Эмоционально пассивен; </a:t>
            </a:r>
          </a:p>
          <a:p>
            <a:pPr marL="479425" indent="-3429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Чрезмерная выраженность негативных эмоциональных реакций. 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4734" y="637359"/>
            <a:ext cx="8143932" cy="5357849"/>
          </a:xfrm>
        </p:spPr>
        <p:txBody>
          <a:bodyPr>
            <a:normAutofit fontScale="47500" lnSpcReduction="20000"/>
          </a:bodyPr>
          <a:lstStyle/>
          <a:p>
            <a:pPr marL="479425" indent="-342900"/>
            <a:r>
              <a:rPr lang="ru-RU" sz="7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 В ОБУЧЕНИИ</a:t>
            </a:r>
          </a:p>
          <a:p>
            <a:pPr marL="479425" indent="-342900"/>
            <a:endParaRPr lang="ru-RU" sz="6500" b="1" i="1" dirty="0" smtClean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9425" indent="-342900"/>
            <a:r>
              <a:rPr lang="ru-RU" sz="63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Мотивация, особенности самооценки</a:t>
            </a:r>
          </a:p>
          <a:p>
            <a:pPr marL="479425" indent="-342900"/>
            <a:endParaRPr lang="ru-RU" sz="7600" dirty="0" smtClean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9425" indent="-342900" algn="just">
              <a:buFont typeface="Wingdings" pitchFamily="2" charset="2"/>
              <a:buChar char="Ø"/>
            </a:pPr>
            <a:r>
              <a:rPr lang="ru-RU" sz="6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сформирована;</a:t>
            </a:r>
          </a:p>
          <a:p>
            <a:pPr marL="479425" indent="-342900" algn="just">
              <a:buFont typeface="Wingdings" pitchFamily="2" charset="2"/>
              <a:buChar char="Ø"/>
            </a:pPr>
            <a:r>
              <a:rPr lang="ru-RU" sz="6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Самооценка неустойчивая, ситуативная, зависит от высказываний окружения;  </a:t>
            </a:r>
          </a:p>
          <a:p>
            <a:pPr marL="479425" indent="-342900" algn="just">
              <a:buFont typeface="Wingdings" pitchFamily="2" charset="2"/>
              <a:buChar char="Ø"/>
            </a:pPr>
            <a:r>
              <a:rPr lang="ru-RU" sz="6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критичен в отношении результатов собственной деятельности.</a:t>
            </a:r>
          </a:p>
          <a:p>
            <a:endParaRPr lang="ru-RU" sz="6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1792" y="351607"/>
            <a:ext cx="9429816" cy="6643734"/>
          </a:xfrm>
        </p:spPr>
        <p:txBody>
          <a:bodyPr>
            <a:normAutofit/>
          </a:bodyPr>
          <a:lstStyle/>
          <a:p>
            <a:pPr marL="479425" indent="-342900"/>
            <a:r>
              <a:rPr lang="ru-RU" sz="3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 В ОБУЧЕНИИ</a:t>
            </a:r>
          </a:p>
          <a:p>
            <a:pPr marL="479425" indent="-342900">
              <a:lnSpc>
                <a:spcPct val="120000"/>
              </a:lnSpc>
              <a:spcBef>
                <a:spcPts val="0"/>
              </a:spcBef>
            </a:pPr>
            <a:endParaRPr lang="ru-RU" sz="3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9425" indent="-342900">
              <a:lnSpc>
                <a:spcPct val="120000"/>
              </a:lnSpc>
              <a:spcBef>
                <a:spcPts val="0"/>
              </a:spcBef>
            </a:pPr>
            <a:r>
              <a:rPr lang="ru-RU" sz="3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поведения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поведении неупорядочен, расторможен;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Характерна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гиперактивность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излишняя говорливость;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проявляет интерес к предлагаемым заданиям;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Поведение характеризуется  импульсивностью поступков.</a:t>
            </a:r>
          </a:p>
          <a:p>
            <a:endParaRPr lang="ru-RU" sz="6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4668" y="280169"/>
            <a:ext cx="9286940" cy="6715172"/>
          </a:xfrm>
        </p:spPr>
        <p:txBody>
          <a:bodyPr>
            <a:normAutofit fontScale="25000" lnSpcReduction="20000"/>
          </a:bodyPr>
          <a:lstStyle/>
          <a:p>
            <a:pPr marL="479425" indent="-342900"/>
            <a:r>
              <a:rPr lang="ru-RU" sz="14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В ОБУЧЕНИИ</a:t>
            </a:r>
          </a:p>
          <a:p>
            <a:pPr marL="479425" indent="-342900"/>
            <a:endParaRPr lang="ru-RU" sz="8000" b="1" dirty="0" smtClean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9425" indent="-342900">
              <a:lnSpc>
                <a:spcPct val="120000"/>
              </a:lnSpc>
              <a:spcBef>
                <a:spcPts val="0"/>
              </a:spcBef>
            </a:pPr>
            <a:r>
              <a:rPr lang="ru-RU" sz="1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внимания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Преобладает непроизвольное пассивное (эмоциональное) внимание; 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Переключаемость внимания затруднена, поверхностное; 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Наблюдается частая отвлекаемость;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Характерна низкая концентрация внимания;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Концентрация внимания характерна на короткий срок; 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Произвольное внимание не сформировано;</a:t>
            </a:r>
          </a:p>
          <a:p>
            <a:pPr marL="479425" indent="-342900"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Испытывает затруднения в распределении внимания.</a:t>
            </a:r>
          </a:p>
          <a:p>
            <a:endParaRPr lang="ru-RU" sz="8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1792" y="0"/>
            <a:ext cx="9358378" cy="7138217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ru-RU" sz="6600" b="1" dirty="0" smtClean="0"/>
          </a:p>
          <a:p>
            <a:r>
              <a:rPr lang="ru-RU" sz="120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В ОБУЧЕНИИ</a:t>
            </a:r>
          </a:p>
          <a:p>
            <a:r>
              <a:rPr lang="ru-RU" sz="1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восприятия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Различает знакомые предметы и игрушки на </a:t>
            </a:r>
            <a:r>
              <a:rPr lang="ru-RU" sz="1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однопредметных</a:t>
            </a: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картинках;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Малая </a:t>
            </a:r>
            <a:r>
              <a:rPr lang="ru-RU" sz="1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дифференцированность</a:t>
            </a: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Узость объёма восприятия;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Нарушена избирательность восприятия;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Нарушена обобщённость восприятия;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Соотносит по 1 признаку; 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Соотносит по форме, цвету, величине, но по названию не различает;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Находит только по названию контрастные предметы по величине; 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1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Испытывает затруднения по нахождению похожих по форме фигур. </a:t>
            </a:r>
          </a:p>
          <a:p>
            <a:endParaRPr lang="ru-RU" sz="12000" b="1" dirty="0">
              <a:solidFill>
                <a:schemeClr val="tx1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4668" y="208731"/>
            <a:ext cx="9215502" cy="7072362"/>
          </a:xfrm>
        </p:spPr>
        <p:txBody>
          <a:bodyPr>
            <a:normAutofit lnSpcReduction="10000"/>
          </a:bodyPr>
          <a:lstStyle/>
          <a:p>
            <a:pPr marL="479425" indent="-342900"/>
            <a:r>
              <a:rPr lang="ru-RU" sz="30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В ОБУЧЕНИИ</a:t>
            </a:r>
          </a:p>
          <a:p>
            <a:pPr marL="479425" indent="-342900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Пространственные представления</a:t>
            </a:r>
          </a:p>
          <a:p>
            <a:pPr marL="479425" indent="-342900" algn="l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Частично определяет расположение предметов в пространстве по названию; </a:t>
            </a:r>
          </a:p>
          <a:p>
            <a:pPr marL="479425" indent="-342900" algn="l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использует предлоги и наречия, обозначающие пространственное положение предметов; </a:t>
            </a:r>
          </a:p>
          <a:p>
            <a:pPr marL="479425" indent="-342900" algn="l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ориентируется в пространственных соотношениях предметов на плоскости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листа; </a:t>
            </a:r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9425" indent="-342900" algn="l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Нарушение зрительно-пространственной организации движений.</a:t>
            </a:r>
          </a:p>
          <a:p>
            <a:pPr marL="479425" indent="-342900" algn="l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Временные представления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Смешивает понятия «время года», «месяц», не может рассказать об отличиях;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Трудности определения поры года по описанию;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Называет последовательность времен года, но не выполняет задания, связанные с инструкциями «перед» и «после».</a:t>
            </a:r>
          </a:p>
          <a:p>
            <a:pPr marL="479425" indent="-342900" algn="l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Конструктивный </a:t>
            </a:r>
            <a:r>
              <a:rPr lang="ru-RU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праксис</a:t>
            </a:r>
            <a:endParaRPr lang="ru-RU" sz="2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складывает разрезную картинку из нескольких  частей;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выполнении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задания с разрезной картинкой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затруднено узнавание целостного образа.</a:t>
            </a:r>
          </a:p>
          <a:p>
            <a:pPr marL="479425" indent="-342900" algn="l">
              <a:buFont typeface="Wingdings" pitchFamily="2" charset="2"/>
              <a:buChar char="Ø"/>
            </a:pPr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4668" y="423045"/>
            <a:ext cx="9215502" cy="671517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В ОБУЧЕНИИ</a:t>
            </a:r>
            <a:r>
              <a:rPr lang="ru-RU" sz="32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Память</a:t>
            </a:r>
            <a:endParaRPr lang="ru-RU" sz="3200" b="1" i="1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Преобладает непроизвольное запоминание.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Наблюдается фрагментарность при воспроизведении: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Плохо удерживает промежуточные инструкции, задания;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Мало доступна (недоступна) опосредованная смысловая память;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Понимание смысла при воспроизведении нарушено;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Объем памяти сужен;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Преобладает механическая память;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Низкая точность запоминания словесного и наглядного материала, при воспроизведении отмечаются пропуски элементов, привнесение новых элементов, основанных на случайных ассоциациях.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0354" y="0"/>
            <a:ext cx="9572692" cy="7561263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В ОБУЧЕНИИ</a:t>
            </a:r>
            <a:r>
              <a:rPr lang="ru-RU" sz="30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Мышление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Обобщение: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-обобщающие понятия сформированы не в полном объёме;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-неправильное оперирование обобщающими понятиями;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Обобщение осуществляется по несущественным признакам (второстепенным);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Родовое понятие не называется, дается описательная характеристика понятия без выделения существенных признаков;  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Раскладывает группы предметов по ситуативно-функциональному признаку; 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понимает смысла задания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Более полное понимание и изложение возможно после стимулирующей помощи, наводящих или уточняющих вопросах;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устанавливает взаимосвязь изображенных событий, дает описание каждой картинки в отдельности. 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4670" y="351607"/>
            <a:ext cx="9624060" cy="671517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75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 В ОБУЧЕНИИ</a:t>
            </a:r>
            <a:r>
              <a:rPr lang="ru-RU" sz="75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5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7500" dirty="0" smtClean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7500" b="1" i="1" dirty="0" smtClean="0">
                <a:latin typeface="Times New Roman" pitchFamily="18" charset="0"/>
                <a:cs typeface="Times New Roman" pitchFamily="18" charset="0"/>
              </a:rPr>
              <a:t> Мышление</a:t>
            </a:r>
          </a:p>
          <a:p>
            <a:pPr algn="just">
              <a:buFont typeface="Wingdings" pitchFamily="2" charset="2"/>
              <a:buChar char="Ø"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Производит сравнение по несущественным признакам, а часто – по несоотносимым;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Устанавливает различие в сходных предметах, установление общего в отличающихся предметах затруднено;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4-й лишний:	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- исключает без слов обоснования;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- не исключает.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5100" b="1" i="1" dirty="0" smtClean="0">
                <a:latin typeface="Times New Roman" pitchFamily="18" charset="0"/>
                <a:cs typeface="Times New Roman" pitchFamily="18" charset="0"/>
              </a:rPr>
              <a:t>Установление причинно-следственных связей:</a:t>
            </a:r>
            <a:r>
              <a:rPr lang="ru-RU" sz="5100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Затрудняется в установлении причинно-следственных связей. Скрытый смысл улавливает после оказания помощи.</a:t>
            </a:r>
          </a:p>
          <a:p>
            <a:pPr algn="just">
              <a:buFont typeface="Wingdings" pitchFamily="2" charset="2"/>
              <a:buChar char="Ø"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46106" y="208731"/>
            <a:ext cx="9312624" cy="685804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В ОБУЧЕНИИ</a:t>
            </a:r>
            <a:r>
              <a:rPr lang="ru-RU" sz="32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Характер деятельности,  темп и работоспособность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Трудности самостоятельного планирования собственной деятельности;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Приступает к работе без необходимой предшествующей ориентировки к ней, не руководствуется конечной целью задачи;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Часто уходит от правильно начатого действия, соскальзывает на действия производимые ранее;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Не соотносит полученные результаты с задачей, которая была поставлена.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4669" y="548025"/>
            <a:ext cx="9072626" cy="6447316"/>
          </a:xfr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БАНК ДАННЫХ </a:t>
            </a:r>
            <a:b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ДЕТЯХ С </a:t>
            </a:r>
            <a:r>
              <a:rPr lang="ru-RU" sz="3600" b="1" dirty="0" err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ОПФР</a:t>
            </a:r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990033"/>
                </a:solidFill>
              </a:rPr>
              <a:t>– </a:t>
            </a:r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25 126 </a:t>
            </a:r>
            <a:b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</a:t>
            </a:r>
            <a:r>
              <a:rPr lang="ru-RU" sz="3600" dirty="0" err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ОПФР</a:t>
            </a:r>
            <a: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 2075 детей с инвалидностью</a:t>
            </a:r>
            <a:b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endParaRPr lang="ru-RU" sz="3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0354" y="137293"/>
            <a:ext cx="9598376" cy="7000924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5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ТРУДНОСТИ В ОБУЧЕНИИ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500" b="1" i="1" dirty="0" err="1" smtClean="0">
                <a:latin typeface="Times New Roman" pitchFamily="18" charset="0"/>
                <a:cs typeface="Times New Roman" pitchFamily="18" charset="0"/>
              </a:rPr>
              <a:t>Обучаемость</a:t>
            </a:r>
            <a:r>
              <a:rPr lang="ru-RU" sz="7500" b="1" i="1" dirty="0" smtClean="0">
                <a:latin typeface="Times New Roman" pitchFamily="18" charset="0"/>
                <a:cs typeface="Times New Roman" pitchFamily="18" charset="0"/>
              </a:rPr>
              <a:t> при выполнении задания,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500" b="1" i="1" dirty="0" smtClean="0">
                <a:latin typeface="Times New Roman" pitchFamily="18" charset="0"/>
                <a:cs typeface="Times New Roman" pitchFamily="18" charset="0"/>
              </a:rPr>
              <a:t>самостоятельность при выполнении задания,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500" b="1" i="1" dirty="0" smtClean="0">
                <a:latin typeface="Times New Roman" pitchFamily="18" charset="0"/>
                <a:cs typeface="Times New Roman" pitchFamily="18" charset="0"/>
              </a:rPr>
              <a:t>принятие задания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63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300" b="1" dirty="0" err="1" smtClean="0">
                <a:latin typeface="Times New Roman" pitchFamily="18" charset="0"/>
                <a:cs typeface="Times New Roman" pitchFamily="18" charset="0"/>
              </a:rPr>
              <a:t>Обучаемость</a:t>
            </a:r>
            <a:r>
              <a:rPr lang="ru-RU" sz="6300" b="1" dirty="0" smtClean="0">
                <a:latin typeface="Times New Roman" pitchFamily="18" charset="0"/>
                <a:cs typeface="Times New Roman" pitchFamily="18" charset="0"/>
              </a:rPr>
              <a:t> низкая: использует помощь взрослого, но перенос затруднен – при предъявлении аналогичного задания чаще всего с ним не справляется;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300" b="1" dirty="0" smtClean="0">
                <a:latin typeface="Times New Roman" pitchFamily="18" charset="0"/>
                <a:cs typeface="Times New Roman" pitchFamily="18" charset="0"/>
              </a:rPr>
              <a:t>Не может самостоятельно выполнить задание из-за неустойчивости внимания;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300" b="1" dirty="0" smtClean="0">
                <a:latin typeface="Times New Roman" pitchFamily="18" charset="0"/>
                <a:cs typeface="Times New Roman" pitchFamily="18" charset="0"/>
              </a:rPr>
              <a:t>Не может самостоятельно выполнить задание из-за неспособности построить программу действий;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300" b="1" dirty="0" smtClean="0">
                <a:latin typeface="Times New Roman" pitchFamily="18" charset="0"/>
                <a:cs typeface="Times New Roman" pitchFamily="18" charset="0"/>
              </a:rPr>
              <a:t>Не может самостоятельно выполнить  задание из-за нестойкого интереса;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300" b="1" dirty="0" smtClean="0">
                <a:latin typeface="Times New Roman" pitchFamily="18" charset="0"/>
                <a:cs typeface="Times New Roman" pitchFamily="18" charset="0"/>
              </a:rPr>
              <a:t>Инструкция теряется, самоконтроль присутствует только в отношении части инструкции.</a:t>
            </a:r>
            <a:endParaRPr lang="ru-RU" sz="6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7544" y="351607"/>
            <a:ext cx="9001188" cy="6715171"/>
          </a:xfrm>
        </p:spPr>
        <p:txBody>
          <a:bodyPr>
            <a:normAutofit fontScale="85000" lnSpcReduction="10000"/>
          </a:bodyPr>
          <a:lstStyle/>
          <a:p>
            <a:pPr marL="695371" indent="-695371">
              <a:lnSpc>
                <a:spcPct val="80000"/>
              </a:lnSpc>
            </a:pPr>
            <a:endParaRPr lang="ru-RU" altLang="ru-RU" sz="6600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 marL="695371" indent="-695371">
              <a:lnSpc>
                <a:spcPct val="110000"/>
              </a:lnSpc>
              <a:spcBef>
                <a:spcPts val="0"/>
              </a:spcBef>
            </a:pPr>
            <a:r>
              <a:rPr lang="ru-RU" altLang="ru-RU" sz="6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Мы все разные:</a:t>
            </a:r>
          </a:p>
          <a:p>
            <a:pPr marL="695371" indent="-695371">
              <a:lnSpc>
                <a:spcPct val="110000"/>
              </a:lnSpc>
              <a:spcBef>
                <a:spcPts val="0"/>
              </a:spcBef>
            </a:pPr>
            <a:r>
              <a:rPr lang="ru-RU" altLang="ru-RU" sz="6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- то </a:t>
            </a:r>
            <a:r>
              <a:rPr lang="ru-RU" altLang="ru-RU" sz="6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любит читать, </a:t>
            </a:r>
            <a:r>
              <a:rPr lang="ru-RU" alt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кто-то</a:t>
            </a:r>
            <a:r>
              <a:rPr lang="ru-RU" altLang="ru-RU" sz="6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заниматься спортом, </a:t>
            </a:r>
            <a:r>
              <a:rPr lang="ru-RU" alt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кто-то</a:t>
            </a:r>
            <a:r>
              <a:rPr lang="ru-RU" altLang="ru-RU" sz="6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играет с собачкой, а </a:t>
            </a:r>
            <a:r>
              <a:rPr lang="ru-RU" alt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кто-то</a:t>
            </a:r>
            <a:r>
              <a:rPr lang="ru-RU" altLang="ru-RU" sz="6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разводит цветы,….. </a:t>
            </a:r>
          </a:p>
          <a:p>
            <a:pPr marL="695371" indent="-695371">
              <a:lnSpc>
                <a:spcPct val="80000"/>
              </a:lnSpc>
            </a:pPr>
            <a:r>
              <a:rPr lang="ru-RU" altLang="ru-RU" sz="66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</a:p>
          <a:p>
            <a:endParaRPr lang="ru-RU" sz="6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7544" y="637359"/>
            <a:ext cx="8929750" cy="6357982"/>
          </a:xfrm>
        </p:spPr>
        <p:txBody>
          <a:bodyPr>
            <a:normAutofit/>
          </a:bodyPr>
          <a:lstStyle/>
          <a:p>
            <a:endParaRPr lang="ru-RU" sz="8800" dirty="0" smtClean="0">
              <a:solidFill>
                <a:srgbClr val="990033"/>
              </a:solidFill>
              <a:latin typeface="Casanova" pitchFamily="2" charset="0"/>
            </a:endParaRPr>
          </a:p>
          <a:p>
            <a:pPr>
              <a:spcBef>
                <a:spcPts val="0"/>
              </a:spcBef>
            </a:pPr>
            <a:r>
              <a:rPr lang="ru-RU" sz="8800" dirty="0" smtClean="0">
                <a:solidFill>
                  <a:srgbClr val="990033"/>
                </a:solidFill>
                <a:latin typeface="Casanova" pitchFamily="2" charset="0"/>
              </a:rPr>
              <a:t>Спасибо </a:t>
            </a:r>
          </a:p>
          <a:p>
            <a:pPr>
              <a:spcBef>
                <a:spcPts val="0"/>
              </a:spcBef>
            </a:pPr>
            <a:r>
              <a:rPr lang="ru-RU" sz="8800" dirty="0" smtClean="0">
                <a:solidFill>
                  <a:srgbClr val="990033"/>
                </a:solidFill>
                <a:latin typeface="Casanova" pitchFamily="2" charset="0"/>
              </a:rPr>
              <a:t>за внимание</a:t>
            </a:r>
            <a:r>
              <a:rPr lang="ru-RU" sz="8800" dirty="0" smtClean="0"/>
              <a:t> </a:t>
            </a:r>
            <a:r>
              <a:rPr lang="ru-RU" sz="8800" dirty="0" smtClean="0">
                <a:solidFill>
                  <a:srgbClr val="990033"/>
                </a:solidFill>
              </a:rPr>
              <a:t>!</a:t>
            </a:r>
          </a:p>
          <a:p>
            <a:endParaRPr lang="ru-RU" sz="6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4668" y="208731"/>
            <a:ext cx="9072627" cy="6786610"/>
          </a:xfr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endParaRPr lang="ru-RU" sz="3600" dirty="0">
              <a:solidFill>
                <a:srgbClr val="990033"/>
              </a:solidFill>
              <a:latin typeface="Casanova" pitchFamily="2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74668" y="274594"/>
          <a:ext cx="9072626" cy="6784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604"/>
                <a:gridCol w="4500022"/>
              </a:tblGrid>
              <a:tr h="2723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Район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детей с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ОПФР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Берестовицкий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271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Волковысский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1550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Вороновский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339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Гродненский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1132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Дятловский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429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Зельвенский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279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Ивьевский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420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Кореличский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Лидский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3368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Мостовский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517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Новогрудский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Островецкий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Ошмянский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Свислочский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Слонимский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1056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Сморгонский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Щучинский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49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Ленинский                     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Гродно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4702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49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Октябрьский                  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 Гродно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6299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г.Гродно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8711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99003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99003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4669" y="548025"/>
            <a:ext cx="9072626" cy="6447316"/>
          </a:xfr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lnSpc>
                <a:spcPts val="3840"/>
              </a:lnSpc>
            </a:pP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НОЗОЛОГИЧЕСКИЕ ГРУППЫ </a:t>
            </a:r>
            <a:br>
              <a:rPr lang="ru-RU" sz="32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 С </a:t>
            </a:r>
            <a:r>
              <a:rPr lang="ru-RU" sz="3200" b="1" dirty="0" err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ОПФР</a:t>
            </a:r>
            <a:r>
              <a:rPr lang="ru-RU" sz="32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2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интеллектуальной недостаточностью;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с тяжелыми нарушениями речи;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*с нарушением слуха;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*с нарушениями зрения;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*с трудностями в обучении;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*с нарушениями функций опорно-двигательного аппарата;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*с тяжелыми, множественными нарушениями в  физическом и (или) психическом развитии;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*с расстройствами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аутистического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спектра</a:t>
            </a:r>
            <a:r>
              <a:rPr lang="ru-RU" sz="32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14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  <a:t/>
            </a:r>
            <a:br>
              <a:rPr lang="ru-RU" sz="3600" b="1" dirty="0" smtClean="0">
                <a:solidFill>
                  <a:srgbClr val="990033"/>
                </a:solidFill>
                <a:latin typeface="Casanova" pitchFamily="2" charset="0"/>
              </a:rPr>
            </a:br>
            <a:endParaRPr lang="ru-RU" sz="3600" dirty="0">
              <a:solidFill>
                <a:srgbClr val="990033"/>
              </a:solidFill>
              <a:latin typeface="Casanov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703230" y="423045"/>
            <a:ext cx="9286940" cy="6500858"/>
          </a:xfrm>
        </p:spPr>
        <p:txBody>
          <a:bodyPr/>
          <a:lstStyle/>
          <a:p>
            <a:pPr marL="0" indent="0">
              <a:buNone/>
            </a:pPr>
            <a:endParaRPr lang="ru-RU" altLang="ru-RU" dirty="0" smtClean="0"/>
          </a:p>
        </p:txBody>
      </p:sp>
      <p:pic>
        <p:nvPicPr>
          <p:cNvPr id="12292" name="Рисунок 1"/>
          <p:cNvPicPr>
            <a:picLocks noChangeAspect="1"/>
          </p:cNvPicPr>
          <p:nvPr/>
        </p:nvPicPr>
        <p:blipFill>
          <a:blip r:embed="rId2"/>
          <a:srcRect l="22328" t="28345" r="22330" b="10625"/>
          <a:stretch>
            <a:fillRect/>
          </a:stretch>
        </p:blipFill>
        <p:spPr bwMode="auto">
          <a:xfrm>
            <a:off x="560354" y="423045"/>
            <a:ext cx="9412004" cy="6572296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Стрелка вправо 3"/>
          <p:cNvSpPr/>
          <p:nvPr/>
        </p:nvSpPr>
        <p:spPr>
          <a:xfrm>
            <a:off x="4918072" y="1423177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1910" y="1718453"/>
            <a:ext cx="1847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7061212" y="6209523"/>
            <a:ext cx="128588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274998" y="1423177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31858" y="423045"/>
            <a:ext cx="4015734" cy="6643734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доступности образования, объектов материально-технической базы учреждений образования,….. лицам с </a:t>
            </a:r>
            <a:r>
              <a:rPr lang="ru-RU" sz="2400" b="1" dirty="0" err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ОПФР</a:t>
            </a:r>
            <a:r>
              <a:rPr lang="ru-RU" sz="24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их состоянием здоровья и познавательными возможностями на всех уровнях основного образования и при получении дополнительного образования,…..;</a:t>
            </a:r>
            <a:endParaRPr lang="ru-RU" sz="2400" b="1" dirty="0" smtClean="0">
              <a:solidFill>
                <a:srgbClr val="990033"/>
              </a:solidFill>
            </a:endParaRPr>
          </a:p>
          <a:p>
            <a:pPr algn="ctr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(Ст.2  п.2.3. Кодекса Республики Беларусь об образовании) </a:t>
            </a:r>
            <a:endParaRPr lang="ru-RU" sz="2800" dirty="0" smtClean="0">
              <a:solidFill>
                <a:srgbClr val="002060"/>
              </a:solidFill>
            </a:endParaRPr>
          </a:p>
          <a:p>
            <a:pPr lvl="0" algn="ctr"/>
            <a:endParaRPr lang="ru-RU" sz="4000" dirty="0" smtClean="0">
              <a:solidFill>
                <a:srgbClr val="990033"/>
              </a:solidFill>
            </a:endParaRPr>
          </a:p>
          <a:p>
            <a:pPr algn="ctr"/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545809" y="491833"/>
          <a:ext cx="4544695" cy="6432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31858" y="423045"/>
            <a:ext cx="4015734" cy="6643734"/>
          </a:xfrm>
        </p:spPr>
        <p:txBody>
          <a:bodyPr>
            <a:noAutofit/>
          </a:bodyPr>
          <a:lstStyle/>
          <a:p>
            <a:pPr lvl="0" algn="ctr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40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специальных условий для получения образования лицами с </a:t>
            </a:r>
            <a:r>
              <a:rPr lang="ru-RU" sz="4000" b="1" dirty="0" err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ОПФР</a:t>
            </a:r>
            <a:r>
              <a:rPr lang="ru-RU" sz="40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ctr"/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(Ст.2  п.2.4. Кодекса Республики Беларусь об образовании) </a:t>
            </a: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4000" dirty="0" smtClean="0">
              <a:solidFill>
                <a:srgbClr val="990033"/>
              </a:solidFill>
            </a:endParaRPr>
          </a:p>
          <a:p>
            <a:pPr algn="ctr"/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545809" y="491833"/>
          <a:ext cx="4544695" cy="657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1858" y="0"/>
            <a:ext cx="4331801" cy="15682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880" y="1676781"/>
            <a:ext cx="4103712" cy="469953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условия –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(Ст.1  п.1.33 Кодекс Республики Беларусь об образовании)</a:t>
            </a:r>
            <a:endParaRPr lang="ru-RU" sz="3200" i="1" dirty="0">
              <a:solidFill>
                <a:srgbClr val="002060"/>
              </a:solidFill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7B3CA84-0F12-D812-0040-79619693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419965"/>
              </p:ext>
            </p:extLst>
          </p:nvPr>
        </p:nvGraphicFramePr>
        <p:xfrm>
          <a:off x="5203824" y="280169"/>
          <a:ext cx="4886681" cy="6786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30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1300</Words>
  <Application>Microsoft Office PowerPoint</Application>
  <PresentationFormat>Произвольный</PresentationFormat>
  <Paragraphs>386</Paragraphs>
  <Slides>32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        Государственное  учреждение образования  « Гродненский областной центр коррекционно-развивающего обучения и реабилитации»     УЧЕТ ОСОБЕННОСТЕЙ ДЕТЕЙ С ОСОБЕННОСТЯМИ  ПСИХОФИЗИЧЕСКОГО РАЗВИТИЯ ПРИ СОСТАВЛЕНИИ ПРОГРАММ  ДОПОЛНИТЕЛЬНОГО ОБРАЗОВАНИЯ           Заместитель директора                                                    ГУО «Гродненский областной центр                                                          коррекционно-развивающего обучения                 и реабилитации»                                              Снежанна Викторовна Хаткевич      г.Гродно, 2025            </vt:lpstr>
      <vt:lpstr>           ЛИЦО  С ОСОБЕННОСТЯМИ ПСИХОФИЗИЧЕСКОГО РАЗВИТИЯ –  ЛИЦО, ИМЕЮЩЕЕ НАРУШЕНИЯ В ФИЗИЧЕСКОМ  И (ИЛИ) ПСИХИЧЕСКОМ РАЗВИТИИ, КОТОРЫЕ ОГРАНИЧИВАЮТ ЕГО СОЦИАЛЬНУЮ ДЕЯТЕЛЬНОСТЬ И ТРЕБУЮТ СОЗДАНИЯ СПЕЦИАЛЬНЫХ УСЛОВИЙ ДЛЯ ПОЛУЧЕНИЯ ОБРАЗОВАНИЯ  (Ст.1  п.1. подпункт 1.15. Кодекса Республики Беларусь об образовании)              </vt:lpstr>
      <vt:lpstr>         ОБЛАСТНОЙ БАНК ДАННЫХ  О ДЕТЯХ С ОПФР –  25 126  детей с ОПФР,   из них  2075 детей с инвалидностью              </vt:lpstr>
      <vt:lpstr>         О             </vt:lpstr>
      <vt:lpstr>             НОЗОЛОГИЧЕСКИЕ ГРУППЫ  ОБУЧАЮЩИХСЯ  С ОПФР: * с интеллектуальной недостаточностью; * с тяжелыми нарушениями речи; *с нарушением слуха; *с нарушениями зрения; *с трудностями в обучении; *с нарушениями функций опорно-двигательного аппарата; *с тяжелыми, множественными нарушениями в  физическом и (или) психическом развитии; *с расстройствами аутистического спектра               </vt:lpstr>
      <vt:lpstr>Слайд 6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User</cp:lastModifiedBy>
  <cp:revision>465</cp:revision>
  <dcterms:modified xsi:type="dcterms:W3CDTF">2009-01-02T21:30:25Z</dcterms:modified>
</cp:coreProperties>
</file>