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5" r:id="rId3"/>
    <p:sldId id="257" r:id="rId4"/>
    <p:sldId id="297" r:id="rId5"/>
    <p:sldId id="294" r:id="rId6"/>
    <p:sldId id="258" r:id="rId7"/>
    <p:sldId id="292" r:id="rId8"/>
    <p:sldId id="259" r:id="rId9"/>
    <p:sldId id="296" r:id="rId10"/>
    <p:sldId id="298" r:id="rId11"/>
    <p:sldId id="260" r:id="rId12"/>
    <p:sldId id="262" r:id="rId13"/>
    <p:sldId id="263" r:id="rId14"/>
    <p:sldId id="264" r:id="rId15"/>
    <p:sldId id="266" r:id="rId16"/>
    <p:sldId id="265" r:id="rId17"/>
    <p:sldId id="276" r:id="rId18"/>
    <p:sldId id="261" r:id="rId19"/>
    <p:sldId id="277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64549-F0C0-4AE7-AA7D-443FDFA42F16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E0F0-4E6E-41C0-B3FC-40714D1AE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3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0E0F0-4E6E-41C0-B3FC-40714D1AEF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E54FD0-1E3C-4D67-9B23-C38450FBDBA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64BE88-1850-446B-9DD0-47BD1F495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8;&#1077;&#1084;&#1095;&#1091;&#1078;&#1080;&#1085;&#1099;-&#1084;&#1099;&#1089;&#1083;&#1080;.&#1088;&#1092;/%D1%86%D0%B8%D1%82%D0%B0%D1%82%D1%8B/%D0%BF%D0%BE%20%D0%B0%D0%B2%D1%82%D0%BE%D1%80%D0%B0%D0%BC/%D0%90%D1%80%D0%B8%D1%81%D1%82%D0%BE%D1%82%D0%B5%D0%BB%D1%8C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572008"/>
            <a:ext cx="9144000" cy="22859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и приёмы</a:t>
            </a:r>
            <a:r>
              <a:rPr lang="ru-RU" dirty="0" smtClean="0"/>
              <a:t> </a:t>
            </a:r>
            <a:r>
              <a:rPr lang="ru-RU" b="1" dirty="0" smtClean="0"/>
              <a:t>реализации воспитательной цели на занятиях в дополнительном образовании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err="1" smtClean="0">
                <a:solidFill>
                  <a:srgbClr val="FF0000"/>
                </a:solidFill>
              </a:rPr>
              <a:t>Вязгина</a:t>
            </a:r>
            <a:r>
              <a:rPr lang="ru-RU" sz="2700" i="1" dirty="0" smtClean="0">
                <a:solidFill>
                  <a:srgbClr val="FF0000"/>
                </a:solidFill>
              </a:rPr>
              <a:t> Валентина Ивановна, кандидат педагогических наук, доцент</a:t>
            </a:r>
            <a:endParaRPr lang="ru-RU" sz="27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-357214"/>
            <a:ext cx="8763000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57166"/>
            <a:ext cx="6983305" cy="400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dirty="0" smtClean="0"/>
              <a:t>Методы педагогической организации детского воспитательного коллектива</a:t>
            </a:r>
            <a:endParaRPr lang="ru-RU" b="1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коллективная перспектива, </a:t>
            </a:r>
          </a:p>
          <a:p>
            <a:r>
              <a:rPr lang="ru-RU" dirty="0" smtClean="0"/>
              <a:t>коллективная игра, </a:t>
            </a:r>
          </a:p>
          <a:p>
            <a:r>
              <a:rPr lang="ru-RU" dirty="0" smtClean="0"/>
              <a:t>коллективные требования и традиции, </a:t>
            </a:r>
          </a:p>
          <a:p>
            <a:r>
              <a:rPr lang="ru-RU" dirty="0" smtClean="0"/>
              <a:t>самоуправление,</a:t>
            </a:r>
          </a:p>
          <a:p>
            <a:r>
              <a:rPr lang="ru-RU" dirty="0" smtClean="0"/>
              <a:t> соревнование</a:t>
            </a:r>
          </a:p>
          <a:p>
            <a:pPr>
              <a:buNone/>
            </a:pPr>
            <a:r>
              <a:rPr lang="ru-RU" dirty="0" smtClean="0"/>
              <a:t>Цели: приобретение опыта нравственного поведения в различных жизненных ситуациях</a:t>
            </a:r>
          </a:p>
          <a:p>
            <a:pPr>
              <a:buNone/>
            </a:pPr>
            <a:r>
              <a:rPr lang="ru-RU" dirty="0" smtClean="0"/>
              <a:t>Сплочение коллектива сверстников </a:t>
            </a:r>
          </a:p>
          <a:p>
            <a:pPr>
              <a:buNone/>
            </a:pPr>
            <a:r>
              <a:rPr lang="ru-RU" dirty="0" smtClean="0"/>
              <a:t>Обретение интереса и уважения учащихся друг к другу, обретение себя</a:t>
            </a:r>
          </a:p>
          <a:p>
            <a:pPr>
              <a:buNone/>
            </a:pPr>
            <a:r>
              <a:rPr lang="ru-RU" dirty="0" smtClean="0"/>
              <a:t>Развитие качеств импрессия и </a:t>
            </a:r>
            <a:r>
              <a:rPr lang="ru-RU" dirty="0" err="1" smtClean="0"/>
              <a:t>эмпатия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Осознание собственной принадлежности к культуре Беларуси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Методы повседневного общения, делового, товарищеского; отношений, доверительного взаимодействия субъектов, методы самоорганизации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уважения личности ребенка,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педагогическое требование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убеждение,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обсуждение разных вопросов,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понимание как прием убеждения,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доверие, побуждение, сочувствие,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предупреждение как прием убеждения,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критика, ситуации и способы их решения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тревожься о том, что дети тебя никогда не слушают; тревожься о том, что они всегда за тобой наблюдают.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(Роберт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Фулем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285860"/>
            <a:ext cx="371477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39860"/>
            <a:ext cx="2808312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7158" y="0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Многие беды имеют своими корнями как раз то, что человека с детства не учат управлять своими желаниями, не учат правильно относиться к понятиям «можно», «надо», «нельзя». </a:t>
            </a: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b="1" i="1" dirty="0" smtClean="0">
                <a:solidFill>
                  <a:srgbClr val="FF0000"/>
                </a:solidFill>
              </a:rPr>
              <a:t>В.А. Сухомлинский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sz="2800" b="1" dirty="0" smtClean="0">
                <a:cs typeface="Times New Roman" pitchFamily="18" charset="0"/>
              </a:rPr>
              <a:t>Цели: </a:t>
            </a:r>
            <a:r>
              <a:rPr lang="ru-RU" sz="2800" dirty="0" smtClean="0">
                <a:cs typeface="Times New Roman" pitchFamily="18" charset="0"/>
              </a:rPr>
              <a:t>формирование представлений о миролюбии, толерантности, опыта межкультурного взаимодействия, 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Воспитание культуры быта</a:t>
            </a:r>
          </a:p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И др.</a:t>
            </a:r>
          </a:p>
        </p:txBody>
      </p:sp>
      <p:pic>
        <p:nvPicPr>
          <p:cNvPr id="8" name="Рисунок 7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0007" y="3506377"/>
            <a:ext cx="4608512" cy="33923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Приём воспитания </a:t>
            </a:r>
            <a:r>
              <a:rPr lang="ru-RU" dirty="0" smtClean="0"/>
              <a:t>- элемент метода, отдельное действие педагога, побуждающее учащегося изменить свои взгляды, мотивы и поведение. </a:t>
            </a:r>
            <a:endParaRPr lang="ru-RU" dirty="0"/>
          </a:p>
        </p:txBody>
      </p:sp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80928"/>
            <a:ext cx="6336704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302" y="25574"/>
            <a:ext cx="8686800" cy="57474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Детей не отпугнешь суровостью, они не переносят только лжи.     </a:t>
            </a:r>
            <a:r>
              <a:rPr lang="ru-RU" i="1" dirty="0" smtClean="0">
                <a:solidFill>
                  <a:srgbClr val="FF0000"/>
                </a:solidFill>
              </a:rPr>
              <a:t>Толстой Л.Н.</a:t>
            </a:r>
          </a:p>
          <a:p>
            <a:pPr>
              <a:buNone/>
            </a:pPr>
            <a:r>
              <a:rPr lang="ru-RU" sz="2800" b="1" dirty="0" smtClean="0"/>
              <a:t>Цели</a:t>
            </a:r>
            <a:r>
              <a:rPr lang="ru-RU" sz="2800" dirty="0" smtClean="0"/>
              <a:t>  - воспитание культуры общения, подготовка к самостоятельной жизни, актуализация инициативы, воспитание здорового образа </a:t>
            </a:r>
            <a:r>
              <a:rPr lang="ru-RU" sz="2800" dirty="0" err="1" smtClean="0"/>
              <a:t>физни</a:t>
            </a:r>
            <a:r>
              <a:rPr lang="ru-RU" sz="2800" dirty="0" smtClean="0"/>
              <a:t> и др.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приёмы «Общаться по правилам</a:t>
            </a:r>
            <a:r>
              <a:rPr lang="ru-RU" sz="2800" dirty="0"/>
              <a:t>», «Эстафета» </a:t>
            </a:r>
            <a:endParaRPr lang="ru-RU" sz="2800" dirty="0" smtClean="0"/>
          </a:p>
          <a:p>
            <a:r>
              <a:rPr lang="ru-RU" sz="2800" dirty="0" smtClean="0"/>
              <a:t> «Встречные вопросы», </a:t>
            </a:r>
            <a:r>
              <a:rPr lang="ru-RU" sz="2800" dirty="0"/>
              <a:t>«Добрые слова» «Взаимопомощь</a:t>
            </a:r>
            <a:r>
              <a:rPr lang="ru-RU" sz="2800" smtClean="0"/>
              <a:t>» и др</a:t>
            </a:r>
            <a:r>
              <a:rPr lang="ru-RU" sz="2800" dirty="0" smtClean="0"/>
              <a:t>.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429000"/>
            <a:ext cx="3930198" cy="3930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307" y="4005064"/>
            <a:ext cx="4643470" cy="35004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Методы детской самостоятельной деятельности (самоорганизации духа, чувства, разума, воли, поведения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самоанализ, самокритика, самопознание, самоочищение, самовоспитание, самообучение, самообладание, самоограничение, самоторможение, самонаказание</a:t>
            </a:r>
            <a:endParaRPr lang="ru-RU" dirty="0"/>
          </a:p>
        </p:txBody>
      </p:sp>
      <p:pic>
        <p:nvPicPr>
          <p:cNvPr id="6" name="Рисунок 5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38553">
            <a:off x="145639" y="4427049"/>
            <a:ext cx="4247586" cy="282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2571768"/>
          </a:xfrm>
        </p:spPr>
        <p:txBody>
          <a:bodyPr>
            <a:normAutofit fontScale="90000"/>
          </a:bodyPr>
          <a:lstStyle/>
          <a:p>
            <a:r>
              <a:rPr lang="ru-RU" cap="none" dirty="0" smtClean="0"/>
              <a:t>Методы педагогического влияния, коррекции сознания и поведения, стимулирования и торможения, побуждения детей к </a:t>
            </a:r>
            <a:r>
              <a:rPr lang="ru-RU" cap="none" dirty="0" err="1" smtClean="0"/>
              <a:t>саморегуляции</a:t>
            </a:r>
            <a:r>
              <a:rPr lang="ru-RU" cap="none" dirty="0" smtClean="0"/>
              <a:t>, самовоспитанию, </a:t>
            </a:r>
            <a:r>
              <a:rPr lang="ru-RU" cap="none" dirty="0" err="1" smtClean="0"/>
              <a:t>самостимулированию</a:t>
            </a:r>
            <a:r>
              <a:rPr lang="ru-RU" cap="none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991600" cy="38655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Цели -развитие у учащихся чувства долга, воли, нравственного поведения</a:t>
            </a:r>
          </a:p>
          <a:p>
            <a:r>
              <a:rPr lang="ru-RU" dirty="0" smtClean="0"/>
              <a:t>развитие </a:t>
            </a:r>
          </a:p>
          <a:p>
            <a:pPr>
              <a:buNone/>
            </a:pPr>
            <a:r>
              <a:rPr lang="ru-RU" dirty="0" smtClean="0"/>
              <a:t>нравственных </a:t>
            </a:r>
          </a:p>
          <a:p>
            <a:pPr>
              <a:buNone/>
            </a:pPr>
            <a:r>
              <a:rPr lang="ru-RU" dirty="0" smtClean="0"/>
              <a:t>отношений, </a:t>
            </a:r>
          </a:p>
          <a:p>
            <a:pPr>
              <a:buNone/>
            </a:pPr>
            <a:r>
              <a:rPr lang="ru-RU" dirty="0" smtClean="0"/>
              <a:t>выработки общего </a:t>
            </a:r>
          </a:p>
          <a:p>
            <a:pPr>
              <a:buNone/>
            </a:pPr>
            <a:r>
              <a:rPr lang="ru-RU" dirty="0" smtClean="0"/>
              <a:t>мнения</a:t>
            </a:r>
            <a:endParaRPr lang="ru-RU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0376" y="3214686"/>
            <a:ext cx="5173624" cy="3643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060848"/>
            <a:ext cx="3096344" cy="3925044"/>
          </a:xfrm>
          <a:prstGeom prst="rect">
            <a:avLst/>
          </a:prstGeo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156" y="2492896"/>
            <a:ext cx="5095123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/>
              <a:t>Никогда не обещайте ребенку, чего нельзя выполнить, и никогда не обманывайте его. </a:t>
            </a:r>
            <a:r>
              <a:rPr lang="ru-RU" i="1" cap="none" dirty="0" smtClean="0">
                <a:solidFill>
                  <a:srgbClr val="FF0000"/>
                </a:solidFill>
              </a:rPr>
              <a:t>Ушинский К. 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Постоянно давать детям награды не годится. Через это они становятся себялюбивыми, и отсюда развивается продажный образ мыслей.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smtClean="0">
                <a:solidFill>
                  <a:srgbClr val="FF0000"/>
                </a:solidFill>
              </a:rPr>
              <a:t>Кант И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077072"/>
            <a:ext cx="2592288" cy="27809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16430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Воспитание — питание способностей ребёнка, а не создание тех новых способностей, которых в нём нет.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Джузеппе Мадзини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0" name="Picture 2" descr="im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6786578" cy="514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Воспитание – целенаправленный процесс формирования духовно-нравственной и эмоционально ценностной сферы личности обучающегося </a:t>
            </a:r>
            <a:r>
              <a:rPr lang="ru-RU" i="1" dirty="0" smtClean="0">
                <a:solidFill>
                  <a:srgbClr val="FF0000"/>
                </a:solidFill>
              </a:rPr>
              <a:t>Кодекс Республики</a:t>
            </a:r>
            <a:r>
              <a:rPr lang="ru-RU" i="1" cap="all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Беларусь</a:t>
            </a:r>
            <a:r>
              <a:rPr lang="ru-RU" i="1" cap="all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об образовании</a:t>
            </a:r>
            <a:endParaRPr lang="ru-RU" i="1" cap="all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cs typeface="Times New Roman" pitchFamily="18" charset="0"/>
              </a:rPr>
              <a:t>Воспитание есть воздействие одного человека на другого с целью заставить воспитуемого усвоить известные нравственные привычки.  </a:t>
            </a:r>
            <a:r>
              <a:rPr lang="ru-RU" i="1" dirty="0" smtClean="0">
                <a:solidFill>
                  <a:srgbClr val="C00000"/>
                </a:solidFill>
                <a:cs typeface="Times New Roman" pitchFamily="18" charset="0"/>
              </a:rPr>
              <a:t>Л.Н. Толстой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Ребенок больше всего нуждается в вашей любви как раз тогда, когда он меньше всего ее заслуживает. </a:t>
            </a:r>
            <a:r>
              <a:rPr lang="ru-RU" i="1" dirty="0" smtClean="0"/>
              <a:t>Э. </a:t>
            </a:r>
            <a:r>
              <a:rPr lang="ru-RU" i="1" dirty="0" err="1" smtClean="0"/>
              <a:t>Бомбек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587216"/>
            <a:ext cx="7215238" cy="531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Воспитание  - целенаправленное систематическое воздействие на воспитуемых (взаимодействие с ними) с целью формирования у них  определённых, конкретных качеств, взглядов, убеждений, желаемого отношения к людям и явлениям окружающего мира  </a:t>
            </a:r>
            <a:r>
              <a:rPr lang="ru-RU" i="1" dirty="0" smtClean="0">
                <a:solidFill>
                  <a:srgbClr val="C00000"/>
                </a:solidFill>
              </a:rPr>
              <a:t>Ефремов О.Ю доктор педагогических наук</a:t>
            </a:r>
          </a:p>
          <a:p>
            <a:r>
              <a:rPr lang="ru-RU" dirty="0" smtClean="0"/>
              <a:t>Воспитание есть усвоение хороших привычек </a:t>
            </a:r>
            <a:r>
              <a:rPr lang="ru-RU" dirty="0" smtClean="0">
                <a:solidFill>
                  <a:srgbClr val="C00000"/>
                </a:solidFill>
              </a:rPr>
              <a:t>Платон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Воспитательная цель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6052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желаемый конечный результат деятельности, который педагог реально прогнозирует достичь в процессе управления ею (деятельностью).</a:t>
            </a:r>
          </a:p>
          <a:p>
            <a:endParaRPr lang="ru-RU" dirty="0"/>
          </a:p>
        </p:txBody>
      </p:sp>
      <p:pic>
        <p:nvPicPr>
          <p:cNvPr id="1026" name="Picture 2" descr="nravstvenno-pravovoe-vospitanie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143248"/>
            <a:ext cx="4500562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151455"/>
          </a:xfrm>
        </p:spPr>
        <p:txBody>
          <a:bodyPr/>
          <a:lstStyle/>
          <a:p>
            <a:r>
              <a:rPr lang="ru-RU" b="1" dirty="0" smtClean="0"/>
              <a:t>Реализация целей воспитания </a:t>
            </a:r>
            <a:r>
              <a:rPr lang="ru-RU" dirty="0" smtClean="0"/>
              <a:t>возможна в процессе создания </a:t>
            </a:r>
            <a:r>
              <a:rPr lang="ru-RU" b="1" dirty="0" smtClean="0"/>
              <a:t>благоприятных условий</a:t>
            </a:r>
            <a:r>
              <a:rPr lang="ru-RU" dirty="0" smtClean="0"/>
              <a:t>, позволяющих </a:t>
            </a:r>
            <a:r>
              <a:rPr lang="ru-RU" b="1" dirty="0" smtClean="0"/>
              <a:t>воздействовать на сознание, волю, чувства, поведение</a:t>
            </a:r>
            <a:r>
              <a:rPr lang="ru-RU" dirty="0" smtClean="0"/>
              <a:t> учащихся при помощи использования воспитательных методов и приемов. </a:t>
            </a:r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9424" y="3857628"/>
            <a:ext cx="5184576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Не думайте, что вы воспитываете ребенка только тогда, когда с ним разговариваете, или поучаете его, или приказываете ему. Вы воспитываете его в каждый момент вашей жизни.</a:t>
            </a:r>
            <a:r>
              <a:rPr lang="ru-RU" b="1" i="1" dirty="0" smtClean="0"/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Макаренко А. С.</a:t>
            </a:r>
          </a:p>
        </p:txBody>
      </p:sp>
      <p:pic>
        <p:nvPicPr>
          <p:cNvPr id="5" name="Picture 2" descr="18f358e551b5b85912bc952ab9894c0dparents_yells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00240"/>
            <a:ext cx="6346427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Заходите к детям только с радостным настроением, оставляя за порогом весь негатив. Пусть дети не будут заложниками ваших проблем.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soprotivlenie-vospitaniju-768x4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0637" y="2000240"/>
            <a:ext cx="6737841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определяет выбор форм, методов и приёмов</a:t>
            </a:r>
          </a:p>
          <a:p>
            <a:pPr>
              <a:buNone/>
            </a:pPr>
            <a:r>
              <a:rPr lang="ru-RU" dirty="0" smtClean="0"/>
              <a:t>воспитания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Методы</a:t>
            </a:r>
            <a:r>
              <a:rPr lang="ru-RU" dirty="0" smtClean="0"/>
              <a:t> воспитания – совокупность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педагогических  приёмов и средств воздействия и взаимодействия</a:t>
            </a:r>
          </a:p>
          <a:p>
            <a:pPr>
              <a:buNone/>
            </a:pPr>
            <a:r>
              <a:rPr lang="ru-RU" dirty="0" smtClean="0"/>
              <a:t>на сознание чувства и волю</a:t>
            </a:r>
          </a:p>
          <a:p>
            <a:pPr>
              <a:buNone/>
            </a:pPr>
            <a:r>
              <a:rPr lang="ru-RU" dirty="0" smtClean="0"/>
              <a:t> воспитуемых для достижения </a:t>
            </a:r>
          </a:p>
          <a:p>
            <a:pPr>
              <a:buNone/>
            </a:pPr>
            <a:r>
              <a:rPr lang="ru-RU" dirty="0" smtClean="0"/>
              <a:t>воспитательных целей. </a:t>
            </a:r>
          </a:p>
          <a:p>
            <a:pPr>
              <a:buNone/>
            </a:pPr>
            <a:r>
              <a:rPr lang="ru-RU" dirty="0" smtClean="0"/>
              <a:t>Воспитание нуждается в трех</a:t>
            </a:r>
          </a:p>
          <a:p>
            <a:pPr>
              <a:buNone/>
            </a:pPr>
            <a:r>
              <a:rPr lang="ru-RU" dirty="0" smtClean="0"/>
              <a:t> вещах: в даровании, науке,</a:t>
            </a:r>
          </a:p>
          <a:p>
            <a:pPr>
              <a:buNone/>
            </a:pPr>
            <a:r>
              <a:rPr lang="ru-RU" dirty="0" smtClean="0"/>
              <a:t> упражнении. </a:t>
            </a:r>
            <a:r>
              <a:rPr lang="ru-RU" dirty="0" smtClean="0">
                <a:hlinkClick r:id="rId3"/>
              </a:rPr>
              <a:t>Аристотель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2492896"/>
            <a:ext cx="4071934" cy="4365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11481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3"/>
            <a:ext cx="868680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img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2" y="0"/>
            <a:ext cx="91463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489</TotalTime>
  <Words>632</Words>
  <Application>Microsoft Office PowerPoint</Application>
  <PresentationFormat>Экран (4:3)</PresentationFormat>
  <Paragraphs>82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Методы и приёмы реализации воспитательной цели на занятиях в дополнительном образовании Вязгина Валентина Ивановна, кандидат педагогических наук, доцент</vt:lpstr>
      <vt:lpstr>Презентация PowerPoint</vt:lpstr>
      <vt:lpstr>Презентация PowerPoint</vt:lpstr>
      <vt:lpstr>Воспитательная цель -</vt:lpstr>
      <vt:lpstr>Презентация PowerPoint</vt:lpstr>
      <vt:lpstr>Презентация PowerPoint</vt:lpstr>
      <vt:lpstr>Заходите к детям только с радостным настроением, оставляя за порогом весь негатив. Пусть дети не будут заложниками ваших проблем.</vt:lpstr>
      <vt:lpstr>Презентация PowerPoint</vt:lpstr>
      <vt:lpstr>Презентация PowerPoint</vt:lpstr>
      <vt:lpstr>Методы педагогической организации детского воспитательного коллектива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педагогического влияния, коррекции сознания и поведения, стимулирования и торможения, побуждения детей к саморегуляции, самовоспитанию, самостимулированию  </vt:lpstr>
      <vt:lpstr>Презентация PowerPoint</vt:lpstr>
      <vt:lpstr>Никогда не обещайте ребенку, чего нельзя выполнить, и никогда не обманывайте его. Ушинский К. Д. </vt:lpstr>
      <vt:lpstr>Презентация PowerPoint</vt:lpstr>
      <vt:lpstr>Ребенок больше всего нуждается в вашей любви как раз тогда, когда он меньше всего ее заслуживает. Э. Бомбек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Robot 1</cp:lastModifiedBy>
  <cp:revision>73</cp:revision>
  <dcterms:created xsi:type="dcterms:W3CDTF">2013-10-24T11:22:15Z</dcterms:created>
  <dcterms:modified xsi:type="dcterms:W3CDTF">2019-03-11T08:00:24Z</dcterms:modified>
</cp:coreProperties>
</file>